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18"/>
  </p:notesMasterIdLst>
  <p:sldIdLst>
    <p:sldId id="256" r:id="rId4"/>
    <p:sldId id="258" r:id="rId5"/>
    <p:sldId id="257" r:id="rId6"/>
    <p:sldId id="271" r:id="rId7"/>
    <p:sldId id="259" r:id="rId8"/>
    <p:sldId id="264" r:id="rId9"/>
    <p:sldId id="265" r:id="rId10"/>
    <p:sldId id="266" r:id="rId11"/>
    <p:sldId id="267" r:id="rId12"/>
    <p:sldId id="272" r:id="rId13"/>
    <p:sldId id="273" r:id="rId14"/>
    <p:sldId id="263"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86910-5547-4908-8CF0-FE9F2168B35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1377059-60BC-462A-B418-6CBA150B3C26}">
      <dgm:prSet custT="1"/>
      <dgm:spPr/>
      <dgm:t>
        <a:bodyPr/>
        <a:lstStyle/>
        <a:p>
          <a:pPr>
            <a:lnSpc>
              <a:spcPct val="100000"/>
            </a:lnSpc>
          </a:pPr>
          <a:r>
            <a:rPr lang="en-US" sz="2400" b="1" dirty="0"/>
            <a:t>Financial Reporting</a:t>
          </a:r>
          <a:r>
            <a:rPr lang="en-US" sz="2400" dirty="0"/>
            <a:t>: </a:t>
          </a:r>
          <a:r>
            <a:rPr lang="en-US" sz="2400" b="0" i="0" dirty="0"/>
            <a:t>Pressure to present financial information to benefit the organization and/or employees, potentially at the expense of accuracy and transparency.</a:t>
          </a:r>
          <a:endParaRPr lang="en-US" sz="2400" dirty="0"/>
        </a:p>
      </dgm:t>
    </dgm:pt>
    <dgm:pt modelId="{D3F0105E-8688-4402-9BA9-C936C309CEFF}" type="parTrans" cxnId="{6435541F-FD9D-452D-B3DA-1401E28564FB}">
      <dgm:prSet/>
      <dgm:spPr/>
      <dgm:t>
        <a:bodyPr/>
        <a:lstStyle/>
        <a:p>
          <a:endParaRPr lang="en-US"/>
        </a:p>
      </dgm:t>
    </dgm:pt>
    <dgm:pt modelId="{78482C94-B404-4DAB-8A3D-E54B9495BBAB}" type="sibTrans" cxnId="{6435541F-FD9D-452D-B3DA-1401E28564FB}">
      <dgm:prSet/>
      <dgm:spPr/>
      <dgm:t>
        <a:bodyPr/>
        <a:lstStyle/>
        <a:p>
          <a:pPr>
            <a:lnSpc>
              <a:spcPct val="100000"/>
            </a:lnSpc>
          </a:pPr>
          <a:endParaRPr lang="en-US"/>
        </a:p>
      </dgm:t>
    </dgm:pt>
    <dgm:pt modelId="{88BD7D51-DB9E-4120-AF1D-56A1C4AE77B3}">
      <dgm:prSet custT="1"/>
      <dgm:spPr/>
      <dgm:t>
        <a:bodyPr/>
        <a:lstStyle/>
        <a:p>
          <a:pPr>
            <a:lnSpc>
              <a:spcPct val="100000"/>
            </a:lnSpc>
          </a:pPr>
          <a:r>
            <a:rPr lang="en-US" sz="2400" b="1" dirty="0"/>
            <a:t>Tax Compliance</a:t>
          </a:r>
          <a:r>
            <a:rPr lang="en-US" sz="2400" dirty="0"/>
            <a:t>: </a:t>
          </a:r>
          <a:r>
            <a:rPr lang="en-US" sz="2400" b="0" i="0" dirty="0"/>
            <a:t>Minimizing tax liabilities for clients while also ensuring compliance with tax laws is a delicate balance</a:t>
          </a:r>
          <a:endParaRPr lang="en-US" sz="2400" dirty="0"/>
        </a:p>
      </dgm:t>
    </dgm:pt>
    <dgm:pt modelId="{36BB08E3-1455-47E2-A2A4-902AFE9AE62C}" type="parTrans" cxnId="{BFE5046B-F020-44D0-B01C-95771D16D8B5}">
      <dgm:prSet/>
      <dgm:spPr/>
      <dgm:t>
        <a:bodyPr/>
        <a:lstStyle/>
        <a:p>
          <a:endParaRPr lang="en-US"/>
        </a:p>
      </dgm:t>
    </dgm:pt>
    <dgm:pt modelId="{D1669DB2-A748-4F88-92A4-B6DFFDCC480B}" type="sibTrans" cxnId="{BFE5046B-F020-44D0-B01C-95771D16D8B5}">
      <dgm:prSet/>
      <dgm:spPr/>
      <dgm:t>
        <a:bodyPr/>
        <a:lstStyle/>
        <a:p>
          <a:pPr>
            <a:lnSpc>
              <a:spcPct val="100000"/>
            </a:lnSpc>
          </a:pPr>
          <a:endParaRPr lang="en-US"/>
        </a:p>
      </dgm:t>
    </dgm:pt>
    <dgm:pt modelId="{47AC452C-AC5B-4A1C-946B-1D4E6D8D5603}">
      <dgm:prSet custT="1"/>
      <dgm:spPr/>
      <dgm:t>
        <a:bodyPr/>
        <a:lstStyle/>
        <a:p>
          <a:pPr>
            <a:lnSpc>
              <a:spcPct val="100000"/>
            </a:lnSpc>
          </a:pPr>
          <a:r>
            <a:rPr lang="en-US" sz="2400" b="1" dirty="0"/>
            <a:t>Auditing: </a:t>
          </a:r>
          <a:r>
            <a:rPr lang="en-US" sz="2400" b="0" i="0" dirty="0"/>
            <a:t>Maintaining independence and objectivity while also fostering positive client relationships</a:t>
          </a:r>
          <a:endParaRPr lang="en-US" sz="2400" dirty="0"/>
        </a:p>
      </dgm:t>
    </dgm:pt>
    <dgm:pt modelId="{B2969EA1-99C8-4CFF-8DB7-8CBFADCB7FC5}" type="parTrans" cxnId="{2842D9D8-2D4B-48D2-B6ED-A5454221D325}">
      <dgm:prSet/>
      <dgm:spPr/>
      <dgm:t>
        <a:bodyPr/>
        <a:lstStyle/>
        <a:p>
          <a:endParaRPr lang="en-US"/>
        </a:p>
      </dgm:t>
    </dgm:pt>
    <dgm:pt modelId="{BA64622A-C5C6-4151-91D1-DE60B5C2B1ED}" type="sibTrans" cxnId="{2842D9D8-2D4B-48D2-B6ED-A5454221D325}">
      <dgm:prSet/>
      <dgm:spPr/>
      <dgm:t>
        <a:bodyPr/>
        <a:lstStyle/>
        <a:p>
          <a:pPr>
            <a:lnSpc>
              <a:spcPct val="100000"/>
            </a:lnSpc>
          </a:pPr>
          <a:endParaRPr lang="en-US"/>
        </a:p>
      </dgm:t>
    </dgm:pt>
    <dgm:pt modelId="{2C314524-AA6D-4685-B1F6-CEAC04906DBB}">
      <dgm:prSet custT="1"/>
      <dgm:spPr/>
      <dgm:t>
        <a:bodyPr/>
        <a:lstStyle/>
        <a:p>
          <a:pPr>
            <a:lnSpc>
              <a:spcPct val="100000"/>
            </a:lnSpc>
          </a:pPr>
          <a:r>
            <a:rPr lang="en-US" sz="2400" b="1" dirty="0"/>
            <a:t>Management Accounting: </a:t>
          </a:r>
          <a:r>
            <a:rPr lang="en-US" sz="2000" dirty="0"/>
            <a:t>Ensuring that internal reporting and advice promote long-term sustainability rather than short-term gains.</a:t>
          </a:r>
        </a:p>
      </dgm:t>
    </dgm:pt>
    <dgm:pt modelId="{F8EFAA13-D806-40B2-945D-79AE6E4AAAEC}" type="parTrans" cxnId="{088ED974-644B-45DE-B4B2-25601F7F2088}">
      <dgm:prSet/>
      <dgm:spPr/>
      <dgm:t>
        <a:bodyPr/>
        <a:lstStyle/>
        <a:p>
          <a:endParaRPr lang="en-US"/>
        </a:p>
      </dgm:t>
    </dgm:pt>
    <dgm:pt modelId="{374383DA-2BD7-4212-AACF-5C27EB50018C}" type="sibTrans" cxnId="{088ED974-644B-45DE-B4B2-25601F7F2088}">
      <dgm:prSet/>
      <dgm:spPr/>
      <dgm:t>
        <a:bodyPr/>
        <a:lstStyle/>
        <a:p>
          <a:endParaRPr lang="en-US"/>
        </a:p>
      </dgm:t>
    </dgm:pt>
    <dgm:pt modelId="{C91DEF65-80F9-40CF-BDFD-A7BF5C617124}" type="pres">
      <dgm:prSet presAssocID="{F7486910-5547-4908-8CF0-FE9F2168B350}" presName="root" presStyleCnt="0">
        <dgm:presLayoutVars>
          <dgm:dir/>
          <dgm:resizeHandles val="exact"/>
        </dgm:presLayoutVars>
      </dgm:prSet>
      <dgm:spPr/>
    </dgm:pt>
    <dgm:pt modelId="{2F086195-0D63-4A0F-9541-BC4CEE0FE874}" type="pres">
      <dgm:prSet presAssocID="{F7486910-5547-4908-8CF0-FE9F2168B350}" presName="container" presStyleCnt="0">
        <dgm:presLayoutVars>
          <dgm:dir/>
          <dgm:resizeHandles val="exact"/>
        </dgm:presLayoutVars>
      </dgm:prSet>
      <dgm:spPr/>
    </dgm:pt>
    <dgm:pt modelId="{4B269ED6-CAEE-493F-A648-BA5D1A635398}" type="pres">
      <dgm:prSet presAssocID="{31377059-60BC-462A-B418-6CBA150B3C26}" presName="compNode" presStyleCnt="0"/>
      <dgm:spPr/>
    </dgm:pt>
    <dgm:pt modelId="{C806F87C-4B6C-454E-AE22-04E54E0FEF3F}" type="pres">
      <dgm:prSet presAssocID="{31377059-60BC-462A-B418-6CBA150B3C26}" presName="iconBgRect" presStyleLbl="bgShp" presStyleIdx="0" presStyleCnt="4"/>
      <dgm:spPr/>
    </dgm:pt>
    <dgm:pt modelId="{ACCF6170-B8A6-4D33-A25A-A141FC02AC81}" type="pres">
      <dgm:prSet presAssocID="{31377059-60BC-462A-B418-6CBA150B3C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4CA0D1B7-1710-4049-9D30-8DF2AE9285EC}" type="pres">
      <dgm:prSet presAssocID="{31377059-60BC-462A-B418-6CBA150B3C26}" presName="spaceRect" presStyleCnt="0"/>
      <dgm:spPr/>
    </dgm:pt>
    <dgm:pt modelId="{AA5E2DF8-922F-4ADF-A424-A7350CC4B38B}" type="pres">
      <dgm:prSet presAssocID="{31377059-60BC-462A-B418-6CBA150B3C26}" presName="textRect" presStyleLbl="revTx" presStyleIdx="0" presStyleCnt="4" custScaleX="113789">
        <dgm:presLayoutVars>
          <dgm:chMax val="1"/>
          <dgm:chPref val="1"/>
        </dgm:presLayoutVars>
      </dgm:prSet>
      <dgm:spPr/>
    </dgm:pt>
    <dgm:pt modelId="{F31ADF39-C233-4889-92B4-F0DA40395091}" type="pres">
      <dgm:prSet presAssocID="{78482C94-B404-4DAB-8A3D-E54B9495BBAB}" presName="sibTrans" presStyleLbl="sibTrans2D1" presStyleIdx="0" presStyleCnt="0"/>
      <dgm:spPr/>
    </dgm:pt>
    <dgm:pt modelId="{F8FC2894-00C8-4034-90A5-D9166E679555}" type="pres">
      <dgm:prSet presAssocID="{88BD7D51-DB9E-4120-AF1D-56A1C4AE77B3}" presName="compNode" presStyleCnt="0"/>
      <dgm:spPr/>
    </dgm:pt>
    <dgm:pt modelId="{AB070EFB-BE16-408D-930C-4589EBA92EB2}" type="pres">
      <dgm:prSet presAssocID="{88BD7D51-DB9E-4120-AF1D-56A1C4AE77B3}" presName="iconBgRect" presStyleLbl="bgShp" presStyleIdx="1" presStyleCnt="4"/>
      <dgm:spPr/>
    </dgm:pt>
    <dgm:pt modelId="{C3F094EA-D0B1-474B-87CB-4C2B8F1C92AC}" type="pres">
      <dgm:prSet presAssocID="{88BD7D51-DB9E-4120-AF1D-56A1C4AE77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13B664FD-F81B-43C2-A2F6-5F71CA7BB3CF}" type="pres">
      <dgm:prSet presAssocID="{88BD7D51-DB9E-4120-AF1D-56A1C4AE77B3}" presName="spaceRect" presStyleCnt="0"/>
      <dgm:spPr/>
    </dgm:pt>
    <dgm:pt modelId="{1695A8B3-0CF8-4A0E-92AD-6630A5F6BC58}" type="pres">
      <dgm:prSet presAssocID="{88BD7D51-DB9E-4120-AF1D-56A1C4AE77B3}" presName="textRect" presStyleLbl="revTx" presStyleIdx="1" presStyleCnt="4">
        <dgm:presLayoutVars>
          <dgm:chMax val="1"/>
          <dgm:chPref val="1"/>
        </dgm:presLayoutVars>
      </dgm:prSet>
      <dgm:spPr/>
    </dgm:pt>
    <dgm:pt modelId="{EF04B47B-6EFC-4425-A822-F417132FB540}" type="pres">
      <dgm:prSet presAssocID="{D1669DB2-A748-4F88-92A4-B6DFFDCC480B}" presName="sibTrans" presStyleLbl="sibTrans2D1" presStyleIdx="0" presStyleCnt="0"/>
      <dgm:spPr/>
    </dgm:pt>
    <dgm:pt modelId="{1507C6B4-4A3B-4AC2-8C82-68D89E955838}" type="pres">
      <dgm:prSet presAssocID="{47AC452C-AC5B-4A1C-946B-1D4E6D8D5603}" presName="compNode" presStyleCnt="0"/>
      <dgm:spPr/>
    </dgm:pt>
    <dgm:pt modelId="{701C50F2-EE52-4FAF-96FC-DA830835A5CB}" type="pres">
      <dgm:prSet presAssocID="{47AC452C-AC5B-4A1C-946B-1D4E6D8D5603}" presName="iconBgRect" presStyleLbl="bgShp" presStyleIdx="2" presStyleCnt="4"/>
      <dgm:spPr/>
    </dgm:pt>
    <dgm:pt modelId="{61B55B6F-0340-4878-989C-D30C3C16EDD9}" type="pres">
      <dgm:prSet presAssocID="{47AC452C-AC5B-4A1C-946B-1D4E6D8D56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B7E2A037-E6B2-4986-8FC1-A028DC3C720D}" type="pres">
      <dgm:prSet presAssocID="{47AC452C-AC5B-4A1C-946B-1D4E6D8D5603}" presName="spaceRect" presStyleCnt="0"/>
      <dgm:spPr/>
    </dgm:pt>
    <dgm:pt modelId="{33DCC73A-ECD1-44DC-91B7-D719716C4D31}" type="pres">
      <dgm:prSet presAssocID="{47AC452C-AC5B-4A1C-946B-1D4E6D8D5603}" presName="textRect" presStyleLbl="revTx" presStyleIdx="2" presStyleCnt="4" custScaleX="112070" custLinFactNeighborX="-833" custLinFactNeighborY="-15702">
        <dgm:presLayoutVars>
          <dgm:chMax val="1"/>
          <dgm:chPref val="1"/>
        </dgm:presLayoutVars>
      </dgm:prSet>
      <dgm:spPr/>
    </dgm:pt>
    <dgm:pt modelId="{1E5D5D5A-8D35-407B-9871-7DDAD3DD7C6B}" type="pres">
      <dgm:prSet presAssocID="{BA64622A-C5C6-4151-91D1-DE60B5C2B1ED}" presName="sibTrans" presStyleLbl="sibTrans2D1" presStyleIdx="0" presStyleCnt="0"/>
      <dgm:spPr/>
    </dgm:pt>
    <dgm:pt modelId="{7E103028-AAEA-49CD-8CA6-C986D9C14E12}" type="pres">
      <dgm:prSet presAssocID="{2C314524-AA6D-4685-B1F6-CEAC04906DBB}" presName="compNode" presStyleCnt="0"/>
      <dgm:spPr/>
    </dgm:pt>
    <dgm:pt modelId="{12EC9486-0EFE-4EC6-B8D5-3C976520C346}" type="pres">
      <dgm:prSet presAssocID="{2C314524-AA6D-4685-B1F6-CEAC04906DBB}" presName="iconBgRect" presStyleLbl="bgShp" presStyleIdx="3" presStyleCnt="4"/>
      <dgm:spPr/>
    </dgm:pt>
    <dgm:pt modelId="{F1BA5C12-9703-4CA2-8D43-29A8AE156F0B}" type="pres">
      <dgm:prSet presAssocID="{2C314524-AA6D-4685-B1F6-CEAC04906D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ffice Worker"/>
        </a:ext>
      </dgm:extLst>
    </dgm:pt>
    <dgm:pt modelId="{44F6B1EF-C06B-462E-AD35-433641B48CC4}" type="pres">
      <dgm:prSet presAssocID="{2C314524-AA6D-4685-B1F6-CEAC04906DBB}" presName="spaceRect" presStyleCnt="0"/>
      <dgm:spPr/>
    </dgm:pt>
    <dgm:pt modelId="{CD411423-4D5D-4503-BD68-3C194893CA35}" type="pres">
      <dgm:prSet presAssocID="{2C314524-AA6D-4685-B1F6-CEAC04906DBB}" presName="textRect" presStyleLbl="revTx" presStyleIdx="3" presStyleCnt="4" custLinFactNeighborX="-1387" custLinFactNeighborY="-11776">
        <dgm:presLayoutVars>
          <dgm:chMax val="1"/>
          <dgm:chPref val="1"/>
        </dgm:presLayoutVars>
      </dgm:prSet>
      <dgm:spPr/>
    </dgm:pt>
  </dgm:ptLst>
  <dgm:cxnLst>
    <dgm:cxn modelId="{6435541F-FD9D-452D-B3DA-1401E28564FB}" srcId="{F7486910-5547-4908-8CF0-FE9F2168B350}" destId="{31377059-60BC-462A-B418-6CBA150B3C26}" srcOrd="0" destOrd="0" parTransId="{D3F0105E-8688-4402-9BA9-C936C309CEFF}" sibTransId="{78482C94-B404-4DAB-8A3D-E54B9495BBAB}"/>
    <dgm:cxn modelId="{5F122443-FB5C-4958-A730-41B576FF875D}" type="presOf" srcId="{47AC452C-AC5B-4A1C-946B-1D4E6D8D5603}" destId="{33DCC73A-ECD1-44DC-91B7-D719716C4D31}" srcOrd="0" destOrd="0" presId="urn:microsoft.com/office/officeart/2018/2/layout/IconCircleList"/>
    <dgm:cxn modelId="{2C609365-10A5-447C-AD03-ED6A08A41063}" type="presOf" srcId="{78482C94-B404-4DAB-8A3D-E54B9495BBAB}" destId="{F31ADF39-C233-4889-92B4-F0DA40395091}" srcOrd="0" destOrd="0" presId="urn:microsoft.com/office/officeart/2018/2/layout/IconCircleList"/>
    <dgm:cxn modelId="{BFE5046B-F020-44D0-B01C-95771D16D8B5}" srcId="{F7486910-5547-4908-8CF0-FE9F2168B350}" destId="{88BD7D51-DB9E-4120-AF1D-56A1C4AE77B3}" srcOrd="1" destOrd="0" parTransId="{36BB08E3-1455-47E2-A2A4-902AFE9AE62C}" sibTransId="{D1669DB2-A748-4F88-92A4-B6DFFDCC480B}"/>
    <dgm:cxn modelId="{D4FB196F-3559-4888-8A2F-607AE2085B42}" type="presOf" srcId="{BA64622A-C5C6-4151-91D1-DE60B5C2B1ED}" destId="{1E5D5D5A-8D35-407B-9871-7DDAD3DD7C6B}" srcOrd="0" destOrd="0" presId="urn:microsoft.com/office/officeart/2018/2/layout/IconCircleList"/>
    <dgm:cxn modelId="{B8BEE251-1BFF-4917-AA0F-29E5915A5A56}" type="presOf" srcId="{31377059-60BC-462A-B418-6CBA150B3C26}" destId="{AA5E2DF8-922F-4ADF-A424-A7350CC4B38B}" srcOrd="0" destOrd="0" presId="urn:microsoft.com/office/officeart/2018/2/layout/IconCircleList"/>
    <dgm:cxn modelId="{088ED974-644B-45DE-B4B2-25601F7F2088}" srcId="{F7486910-5547-4908-8CF0-FE9F2168B350}" destId="{2C314524-AA6D-4685-B1F6-CEAC04906DBB}" srcOrd="3" destOrd="0" parTransId="{F8EFAA13-D806-40B2-945D-79AE6E4AAAEC}" sibTransId="{374383DA-2BD7-4212-AACF-5C27EB50018C}"/>
    <dgm:cxn modelId="{67F8308F-5E2E-40B7-89FA-6F0897AF5D27}" type="presOf" srcId="{D1669DB2-A748-4F88-92A4-B6DFFDCC480B}" destId="{EF04B47B-6EFC-4425-A822-F417132FB540}" srcOrd="0" destOrd="0" presId="urn:microsoft.com/office/officeart/2018/2/layout/IconCircleList"/>
    <dgm:cxn modelId="{37E138C3-4D05-4060-B9C4-E0ECCE80AD00}" type="presOf" srcId="{F7486910-5547-4908-8CF0-FE9F2168B350}" destId="{C91DEF65-80F9-40CF-BDFD-A7BF5C617124}" srcOrd="0" destOrd="0" presId="urn:microsoft.com/office/officeart/2018/2/layout/IconCircleList"/>
    <dgm:cxn modelId="{2842D9D8-2D4B-48D2-B6ED-A5454221D325}" srcId="{F7486910-5547-4908-8CF0-FE9F2168B350}" destId="{47AC452C-AC5B-4A1C-946B-1D4E6D8D5603}" srcOrd="2" destOrd="0" parTransId="{B2969EA1-99C8-4CFF-8DB7-8CBFADCB7FC5}" sibTransId="{BA64622A-C5C6-4151-91D1-DE60B5C2B1ED}"/>
    <dgm:cxn modelId="{90B134ED-BC0C-44DD-9942-EE6046D4D0D5}" type="presOf" srcId="{88BD7D51-DB9E-4120-AF1D-56A1C4AE77B3}" destId="{1695A8B3-0CF8-4A0E-92AD-6630A5F6BC58}" srcOrd="0" destOrd="0" presId="urn:microsoft.com/office/officeart/2018/2/layout/IconCircleList"/>
    <dgm:cxn modelId="{4EB1E5F1-3CA5-49C8-B376-7959A52363DB}" type="presOf" srcId="{2C314524-AA6D-4685-B1F6-CEAC04906DBB}" destId="{CD411423-4D5D-4503-BD68-3C194893CA35}" srcOrd="0" destOrd="0" presId="urn:microsoft.com/office/officeart/2018/2/layout/IconCircleList"/>
    <dgm:cxn modelId="{8904183E-EF46-42D8-8827-439AF69FDEF8}" type="presParOf" srcId="{C91DEF65-80F9-40CF-BDFD-A7BF5C617124}" destId="{2F086195-0D63-4A0F-9541-BC4CEE0FE874}" srcOrd="0" destOrd="0" presId="urn:microsoft.com/office/officeart/2018/2/layout/IconCircleList"/>
    <dgm:cxn modelId="{4915E136-128C-4B2D-804B-036AED006313}" type="presParOf" srcId="{2F086195-0D63-4A0F-9541-BC4CEE0FE874}" destId="{4B269ED6-CAEE-493F-A648-BA5D1A635398}" srcOrd="0" destOrd="0" presId="urn:microsoft.com/office/officeart/2018/2/layout/IconCircleList"/>
    <dgm:cxn modelId="{A66C62A6-A042-4FE3-BBA2-B0FF653F7B30}" type="presParOf" srcId="{4B269ED6-CAEE-493F-A648-BA5D1A635398}" destId="{C806F87C-4B6C-454E-AE22-04E54E0FEF3F}" srcOrd="0" destOrd="0" presId="urn:microsoft.com/office/officeart/2018/2/layout/IconCircleList"/>
    <dgm:cxn modelId="{06A99992-FC3D-47EC-AD79-5FA3E42094F5}" type="presParOf" srcId="{4B269ED6-CAEE-493F-A648-BA5D1A635398}" destId="{ACCF6170-B8A6-4D33-A25A-A141FC02AC81}" srcOrd="1" destOrd="0" presId="urn:microsoft.com/office/officeart/2018/2/layout/IconCircleList"/>
    <dgm:cxn modelId="{A2478747-EFC3-4114-B63F-41B16C201F0B}" type="presParOf" srcId="{4B269ED6-CAEE-493F-A648-BA5D1A635398}" destId="{4CA0D1B7-1710-4049-9D30-8DF2AE9285EC}" srcOrd="2" destOrd="0" presId="urn:microsoft.com/office/officeart/2018/2/layout/IconCircleList"/>
    <dgm:cxn modelId="{74BCD506-A8DD-4972-A34F-DB4E993CB6DC}" type="presParOf" srcId="{4B269ED6-CAEE-493F-A648-BA5D1A635398}" destId="{AA5E2DF8-922F-4ADF-A424-A7350CC4B38B}" srcOrd="3" destOrd="0" presId="urn:microsoft.com/office/officeart/2018/2/layout/IconCircleList"/>
    <dgm:cxn modelId="{456D90F8-678D-4EF0-89A0-989664870CFA}" type="presParOf" srcId="{2F086195-0D63-4A0F-9541-BC4CEE0FE874}" destId="{F31ADF39-C233-4889-92B4-F0DA40395091}" srcOrd="1" destOrd="0" presId="urn:microsoft.com/office/officeart/2018/2/layout/IconCircleList"/>
    <dgm:cxn modelId="{42D6887D-3F1D-4E29-882F-2A431AEB7C2E}" type="presParOf" srcId="{2F086195-0D63-4A0F-9541-BC4CEE0FE874}" destId="{F8FC2894-00C8-4034-90A5-D9166E679555}" srcOrd="2" destOrd="0" presId="urn:microsoft.com/office/officeart/2018/2/layout/IconCircleList"/>
    <dgm:cxn modelId="{0869E862-A91E-43B2-B92A-C2BFFDD4715E}" type="presParOf" srcId="{F8FC2894-00C8-4034-90A5-D9166E679555}" destId="{AB070EFB-BE16-408D-930C-4589EBA92EB2}" srcOrd="0" destOrd="0" presId="urn:microsoft.com/office/officeart/2018/2/layout/IconCircleList"/>
    <dgm:cxn modelId="{28869A5E-6103-4790-84BE-A733EDE8DB18}" type="presParOf" srcId="{F8FC2894-00C8-4034-90A5-D9166E679555}" destId="{C3F094EA-D0B1-474B-87CB-4C2B8F1C92AC}" srcOrd="1" destOrd="0" presId="urn:microsoft.com/office/officeart/2018/2/layout/IconCircleList"/>
    <dgm:cxn modelId="{AA9E26D7-2773-492D-85E7-FF9A1909718D}" type="presParOf" srcId="{F8FC2894-00C8-4034-90A5-D9166E679555}" destId="{13B664FD-F81B-43C2-A2F6-5F71CA7BB3CF}" srcOrd="2" destOrd="0" presId="urn:microsoft.com/office/officeart/2018/2/layout/IconCircleList"/>
    <dgm:cxn modelId="{AD07C4B9-3164-43A5-8038-284CD6496C85}" type="presParOf" srcId="{F8FC2894-00C8-4034-90A5-D9166E679555}" destId="{1695A8B3-0CF8-4A0E-92AD-6630A5F6BC58}" srcOrd="3" destOrd="0" presId="urn:microsoft.com/office/officeart/2018/2/layout/IconCircleList"/>
    <dgm:cxn modelId="{FFAB2CAE-FD99-479F-977F-49A12E0D88F0}" type="presParOf" srcId="{2F086195-0D63-4A0F-9541-BC4CEE0FE874}" destId="{EF04B47B-6EFC-4425-A822-F417132FB540}" srcOrd="3" destOrd="0" presId="urn:microsoft.com/office/officeart/2018/2/layout/IconCircleList"/>
    <dgm:cxn modelId="{300228FB-E564-414F-B866-AD7F61FF9C44}" type="presParOf" srcId="{2F086195-0D63-4A0F-9541-BC4CEE0FE874}" destId="{1507C6B4-4A3B-4AC2-8C82-68D89E955838}" srcOrd="4" destOrd="0" presId="urn:microsoft.com/office/officeart/2018/2/layout/IconCircleList"/>
    <dgm:cxn modelId="{DEA96C82-F966-424E-A44C-35F3755B1E40}" type="presParOf" srcId="{1507C6B4-4A3B-4AC2-8C82-68D89E955838}" destId="{701C50F2-EE52-4FAF-96FC-DA830835A5CB}" srcOrd="0" destOrd="0" presId="urn:microsoft.com/office/officeart/2018/2/layout/IconCircleList"/>
    <dgm:cxn modelId="{759EC268-EAEA-44BE-98AC-C8756F73693C}" type="presParOf" srcId="{1507C6B4-4A3B-4AC2-8C82-68D89E955838}" destId="{61B55B6F-0340-4878-989C-D30C3C16EDD9}" srcOrd="1" destOrd="0" presId="urn:microsoft.com/office/officeart/2018/2/layout/IconCircleList"/>
    <dgm:cxn modelId="{4400FB8E-A39C-46FD-B168-DF759FF8F52E}" type="presParOf" srcId="{1507C6B4-4A3B-4AC2-8C82-68D89E955838}" destId="{B7E2A037-E6B2-4986-8FC1-A028DC3C720D}" srcOrd="2" destOrd="0" presId="urn:microsoft.com/office/officeart/2018/2/layout/IconCircleList"/>
    <dgm:cxn modelId="{F121EBFD-43D6-4F2B-AC1E-A5ECC4843FDA}" type="presParOf" srcId="{1507C6B4-4A3B-4AC2-8C82-68D89E955838}" destId="{33DCC73A-ECD1-44DC-91B7-D719716C4D31}" srcOrd="3" destOrd="0" presId="urn:microsoft.com/office/officeart/2018/2/layout/IconCircleList"/>
    <dgm:cxn modelId="{F18AE39F-3B39-4F28-8BBC-3ACC3D7755B9}" type="presParOf" srcId="{2F086195-0D63-4A0F-9541-BC4CEE0FE874}" destId="{1E5D5D5A-8D35-407B-9871-7DDAD3DD7C6B}" srcOrd="5" destOrd="0" presId="urn:microsoft.com/office/officeart/2018/2/layout/IconCircleList"/>
    <dgm:cxn modelId="{A03E6251-32B6-4A1F-9E0A-139E96FF2FD9}" type="presParOf" srcId="{2F086195-0D63-4A0F-9541-BC4CEE0FE874}" destId="{7E103028-AAEA-49CD-8CA6-C986D9C14E12}" srcOrd="6" destOrd="0" presId="urn:microsoft.com/office/officeart/2018/2/layout/IconCircleList"/>
    <dgm:cxn modelId="{4FF67761-D4DD-4C08-9BAA-A01C9182DD21}" type="presParOf" srcId="{7E103028-AAEA-49CD-8CA6-C986D9C14E12}" destId="{12EC9486-0EFE-4EC6-B8D5-3C976520C346}" srcOrd="0" destOrd="0" presId="urn:microsoft.com/office/officeart/2018/2/layout/IconCircleList"/>
    <dgm:cxn modelId="{AFF461B9-5F99-4EA7-89DC-64C464075228}" type="presParOf" srcId="{7E103028-AAEA-49CD-8CA6-C986D9C14E12}" destId="{F1BA5C12-9703-4CA2-8D43-29A8AE156F0B}" srcOrd="1" destOrd="0" presId="urn:microsoft.com/office/officeart/2018/2/layout/IconCircleList"/>
    <dgm:cxn modelId="{1FE1F491-1B45-4625-AB26-599A78201198}" type="presParOf" srcId="{7E103028-AAEA-49CD-8CA6-C986D9C14E12}" destId="{44F6B1EF-C06B-462E-AD35-433641B48CC4}" srcOrd="2" destOrd="0" presId="urn:microsoft.com/office/officeart/2018/2/layout/IconCircleList"/>
    <dgm:cxn modelId="{50386C87-9592-41BD-84C7-1A6ED1477F3F}" type="presParOf" srcId="{7E103028-AAEA-49CD-8CA6-C986D9C14E12}" destId="{CD411423-4D5D-4503-BD68-3C194893CA3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FB6EC-07A0-499C-BFBC-4C03B59A4E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A0C7E2-D636-4235-90F4-271279129491}">
      <dgm:prSet/>
      <dgm:spPr/>
      <dgm:t>
        <a:bodyPr/>
        <a:lstStyle/>
        <a:p>
          <a:r>
            <a:rPr lang="en-US" b="0" i="0" dirty="0"/>
            <a:t>integrity,</a:t>
          </a:r>
          <a:endParaRPr lang="en-US" dirty="0"/>
        </a:p>
      </dgm:t>
    </dgm:pt>
    <dgm:pt modelId="{BE8E85A0-7FE0-4D4B-A05F-BD94532279BA}" type="parTrans" cxnId="{0D57F381-3871-4377-A57F-A6241616967E}">
      <dgm:prSet/>
      <dgm:spPr/>
      <dgm:t>
        <a:bodyPr/>
        <a:lstStyle/>
        <a:p>
          <a:endParaRPr lang="en-US"/>
        </a:p>
      </dgm:t>
    </dgm:pt>
    <dgm:pt modelId="{2587D758-7A5B-4D1B-AFBF-923EA9A1C63F}" type="sibTrans" cxnId="{0D57F381-3871-4377-A57F-A6241616967E}">
      <dgm:prSet/>
      <dgm:spPr/>
      <dgm:t>
        <a:bodyPr/>
        <a:lstStyle/>
        <a:p>
          <a:endParaRPr lang="en-US"/>
        </a:p>
      </dgm:t>
    </dgm:pt>
    <dgm:pt modelId="{E56C1871-7B8E-496B-8E7C-B76E888F069C}">
      <dgm:prSet/>
      <dgm:spPr/>
      <dgm:t>
        <a:bodyPr/>
        <a:lstStyle/>
        <a:p>
          <a:r>
            <a:rPr lang="en-US" b="0" i="0"/>
            <a:t>objectivity, </a:t>
          </a:r>
          <a:endParaRPr lang="en-US"/>
        </a:p>
      </dgm:t>
    </dgm:pt>
    <dgm:pt modelId="{85360D90-4AEC-4EB9-A064-D26059C1BA66}" type="parTrans" cxnId="{8B76BE66-0309-4569-BCE0-4513F21AA85A}">
      <dgm:prSet/>
      <dgm:spPr/>
      <dgm:t>
        <a:bodyPr/>
        <a:lstStyle/>
        <a:p>
          <a:endParaRPr lang="en-US"/>
        </a:p>
      </dgm:t>
    </dgm:pt>
    <dgm:pt modelId="{D1E2319E-51B2-4F63-BBFC-E63858EE20C8}" type="sibTrans" cxnId="{8B76BE66-0309-4569-BCE0-4513F21AA85A}">
      <dgm:prSet/>
      <dgm:spPr/>
      <dgm:t>
        <a:bodyPr/>
        <a:lstStyle/>
        <a:p>
          <a:endParaRPr lang="en-US"/>
        </a:p>
      </dgm:t>
    </dgm:pt>
    <dgm:pt modelId="{26D233F0-8CD6-4B29-BE89-D56A81D04C17}">
      <dgm:prSet/>
      <dgm:spPr/>
      <dgm:t>
        <a:bodyPr/>
        <a:lstStyle/>
        <a:p>
          <a:r>
            <a:rPr lang="en-US" b="0" i="0" dirty="0"/>
            <a:t>professional competence and due care, </a:t>
          </a:r>
          <a:endParaRPr lang="en-US" dirty="0"/>
        </a:p>
      </dgm:t>
    </dgm:pt>
    <dgm:pt modelId="{EF0C1687-0F57-4172-8401-8F6BD3CEF6AF}" type="parTrans" cxnId="{6ADC0262-89BC-4D60-8F52-C25D33AC981C}">
      <dgm:prSet/>
      <dgm:spPr/>
      <dgm:t>
        <a:bodyPr/>
        <a:lstStyle/>
        <a:p>
          <a:endParaRPr lang="en-US"/>
        </a:p>
      </dgm:t>
    </dgm:pt>
    <dgm:pt modelId="{9F8B2C1A-F717-4691-8E75-888F0E1011F1}" type="sibTrans" cxnId="{6ADC0262-89BC-4D60-8F52-C25D33AC981C}">
      <dgm:prSet/>
      <dgm:spPr/>
      <dgm:t>
        <a:bodyPr/>
        <a:lstStyle/>
        <a:p>
          <a:endParaRPr lang="en-US"/>
        </a:p>
      </dgm:t>
    </dgm:pt>
    <dgm:pt modelId="{D042E82D-2488-4B70-9C30-26618EE6A2DB}">
      <dgm:prSet/>
      <dgm:spPr/>
      <dgm:t>
        <a:bodyPr/>
        <a:lstStyle/>
        <a:p>
          <a:r>
            <a:rPr lang="en-US" b="0" i="0"/>
            <a:t>confidentiality, and </a:t>
          </a:r>
          <a:endParaRPr lang="en-US"/>
        </a:p>
      </dgm:t>
    </dgm:pt>
    <dgm:pt modelId="{CEB8D5CD-53AE-456D-BE59-3D245883EB67}" type="parTrans" cxnId="{62027225-BE5C-49E2-81E4-B727F3DAC2C5}">
      <dgm:prSet/>
      <dgm:spPr/>
      <dgm:t>
        <a:bodyPr/>
        <a:lstStyle/>
        <a:p>
          <a:endParaRPr lang="en-US"/>
        </a:p>
      </dgm:t>
    </dgm:pt>
    <dgm:pt modelId="{0B5DBB78-ED7D-4844-8DCF-B26851A4E26B}" type="sibTrans" cxnId="{62027225-BE5C-49E2-81E4-B727F3DAC2C5}">
      <dgm:prSet/>
      <dgm:spPr/>
      <dgm:t>
        <a:bodyPr/>
        <a:lstStyle/>
        <a:p>
          <a:endParaRPr lang="en-US"/>
        </a:p>
      </dgm:t>
    </dgm:pt>
    <dgm:pt modelId="{20159EE0-95AC-4305-9B94-FDD55A420D99}">
      <dgm:prSet/>
      <dgm:spPr/>
      <dgm:t>
        <a:bodyPr/>
        <a:lstStyle/>
        <a:p>
          <a:r>
            <a:rPr lang="en-US" b="0" i="0"/>
            <a:t>professional behavior. </a:t>
          </a:r>
          <a:endParaRPr lang="en-US"/>
        </a:p>
      </dgm:t>
    </dgm:pt>
    <dgm:pt modelId="{49380A03-752E-4E28-8D40-4D734382B991}" type="parTrans" cxnId="{1687A772-5B7C-4032-A932-F258AF36DA49}">
      <dgm:prSet/>
      <dgm:spPr/>
      <dgm:t>
        <a:bodyPr/>
        <a:lstStyle/>
        <a:p>
          <a:endParaRPr lang="en-US"/>
        </a:p>
      </dgm:t>
    </dgm:pt>
    <dgm:pt modelId="{AE6C3069-B957-408E-9653-C2AD28A25022}" type="sibTrans" cxnId="{1687A772-5B7C-4032-A932-F258AF36DA49}">
      <dgm:prSet/>
      <dgm:spPr/>
      <dgm:t>
        <a:bodyPr/>
        <a:lstStyle/>
        <a:p>
          <a:endParaRPr lang="en-US"/>
        </a:p>
      </dgm:t>
    </dgm:pt>
    <dgm:pt modelId="{B6984AFC-C6E8-4031-8DBC-794193666099}" type="pres">
      <dgm:prSet presAssocID="{FF1FB6EC-07A0-499C-BFBC-4C03B59A4E65}" presName="linear" presStyleCnt="0">
        <dgm:presLayoutVars>
          <dgm:animLvl val="lvl"/>
          <dgm:resizeHandles val="exact"/>
        </dgm:presLayoutVars>
      </dgm:prSet>
      <dgm:spPr/>
    </dgm:pt>
    <dgm:pt modelId="{9D716611-D858-4463-86FD-B38569CFBB5E}" type="pres">
      <dgm:prSet presAssocID="{E3A0C7E2-D636-4235-90F4-271279129491}" presName="parentText" presStyleLbl="node1" presStyleIdx="0" presStyleCnt="5" custLinFactNeighborY="14246">
        <dgm:presLayoutVars>
          <dgm:chMax val="0"/>
          <dgm:bulletEnabled val="1"/>
        </dgm:presLayoutVars>
      </dgm:prSet>
      <dgm:spPr/>
    </dgm:pt>
    <dgm:pt modelId="{4E567BE2-877C-46DB-8EB9-A8A484558DFD}" type="pres">
      <dgm:prSet presAssocID="{2587D758-7A5B-4D1B-AFBF-923EA9A1C63F}" presName="spacer" presStyleCnt="0"/>
      <dgm:spPr/>
    </dgm:pt>
    <dgm:pt modelId="{24F87099-C5A8-4411-A654-803A1003B2F5}" type="pres">
      <dgm:prSet presAssocID="{E56C1871-7B8E-496B-8E7C-B76E888F069C}" presName="parentText" presStyleLbl="node1" presStyleIdx="1" presStyleCnt="5">
        <dgm:presLayoutVars>
          <dgm:chMax val="0"/>
          <dgm:bulletEnabled val="1"/>
        </dgm:presLayoutVars>
      </dgm:prSet>
      <dgm:spPr/>
    </dgm:pt>
    <dgm:pt modelId="{526E72EC-7EAF-4FCA-BCDD-D0E07A0D0ED1}" type="pres">
      <dgm:prSet presAssocID="{D1E2319E-51B2-4F63-BBFC-E63858EE20C8}" presName="spacer" presStyleCnt="0"/>
      <dgm:spPr/>
    </dgm:pt>
    <dgm:pt modelId="{3D4B092E-6843-484B-A475-FF133A49573D}" type="pres">
      <dgm:prSet presAssocID="{26D233F0-8CD6-4B29-BE89-D56A81D04C17}" presName="parentText" presStyleLbl="node1" presStyleIdx="2" presStyleCnt="5">
        <dgm:presLayoutVars>
          <dgm:chMax val="0"/>
          <dgm:bulletEnabled val="1"/>
        </dgm:presLayoutVars>
      </dgm:prSet>
      <dgm:spPr/>
    </dgm:pt>
    <dgm:pt modelId="{E3C6DBB9-AA6E-45E3-A510-4A65B5557DF1}" type="pres">
      <dgm:prSet presAssocID="{9F8B2C1A-F717-4691-8E75-888F0E1011F1}" presName="spacer" presStyleCnt="0"/>
      <dgm:spPr/>
    </dgm:pt>
    <dgm:pt modelId="{17D200F6-833A-47A4-88A8-1E58D63F3207}" type="pres">
      <dgm:prSet presAssocID="{D042E82D-2488-4B70-9C30-26618EE6A2DB}" presName="parentText" presStyleLbl="node1" presStyleIdx="3" presStyleCnt="5">
        <dgm:presLayoutVars>
          <dgm:chMax val="0"/>
          <dgm:bulletEnabled val="1"/>
        </dgm:presLayoutVars>
      </dgm:prSet>
      <dgm:spPr/>
    </dgm:pt>
    <dgm:pt modelId="{55B90D95-64CC-46E9-8B5D-457D7A83307A}" type="pres">
      <dgm:prSet presAssocID="{0B5DBB78-ED7D-4844-8DCF-B26851A4E26B}" presName="spacer" presStyleCnt="0"/>
      <dgm:spPr/>
    </dgm:pt>
    <dgm:pt modelId="{89E56969-A6A0-4CA4-B766-D81F36B8285C}" type="pres">
      <dgm:prSet presAssocID="{20159EE0-95AC-4305-9B94-FDD55A420D99}" presName="parentText" presStyleLbl="node1" presStyleIdx="4" presStyleCnt="5">
        <dgm:presLayoutVars>
          <dgm:chMax val="0"/>
          <dgm:bulletEnabled val="1"/>
        </dgm:presLayoutVars>
      </dgm:prSet>
      <dgm:spPr/>
    </dgm:pt>
  </dgm:ptLst>
  <dgm:cxnLst>
    <dgm:cxn modelId="{62027225-BE5C-49E2-81E4-B727F3DAC2C5}" srcId="{FF1FB6EC-07A0-499C-BFBC-4C03B59A4E65}" destId="{D042E82D-2488-4B70-9C30-26618EE6A2DB}" srcOrd="3" destOrd="0" parTransId="{CEB8D5CD-53AE-456D-BE59-3D245883EB67}" sibTransId="{0B5DBB78-ED7D-4844-8DCF-B26851A4E26B}"/>
    <dgm:cxn modelId="{24DAD231-94A9-432A-8E59-E20B7C34B107}" type="presOf" srcId="{E3A0C7E2-D636-4235-90F4-271279129491}" destId="{9D716611-D858-4463-86FD-B38569CFBB5E}" srcOrd="0" destOrd="0" presId="urn:microsoft.com/office/officeart/2005/8/layout/vList2"/>
    <dgm:cxn modelId="{6ADC0262-89BC-4D60-8F52-C25D33AC981C}" srcId="{FF1FB6EC-07A0-499C-BFBC-4C03B59A4E65}" destId="{26D233F0-8CD6-4B29-BE89-D56A81D04C17}" srcOrd="2" destOrd="0" parTransId="{EF0C1687-0F57-4172-8401-8F6BD3CEF6AF}" sibTransId="{9F8B2C1A-F717-4691-8E75-888F0E1011F1}"/>
    <dgm:cxn modelId="{8B76BE66-0309-4569-BCE0-4513F21AA85A}" srcId="{FF1FB6EC-07A0-499C-BFBC-4C03B59A4E65}" destId="{E56C1871-7B8E-496B-8E7C-B76E888F069C}" srcOrd="1" destOrd="0" parTransId="{85360D90-4AEC-4EB9-A064-D26059C1BA66}" sibTransId="{D1E2319E-51B2-4F63-BBFC-E63858EE20C8}"/>
    <dgm:cxn modelId="{1687A772-5B7C-4032-A932-F258AF36DA49}" srcId="{FF1FB6EC-07A0-499C-BFBC-4C03B59A4E65}" destId="{20159EE0-95AC-4305-9B94-FDD55A420D99}" srcOrd="4" destOrd="0" parTransId="{49380A03-752E-4E28-8D40-4D734382B991}" sibTransId="{AE6C3069-B957-408E-9653-C2AD28A25022}"/>
    <dgm:cxn modelId="{4B085278-F017-458A-A37D-6B9D4E72DC08}" type="presOf" srcId="{26D233F0-8CD6-4B29-BE89-D56A81D04C17}" destId="{3D4B092E-6843-484B-A475-FF133A49573D}" srcOrd="0" destOrd="0" presId="urn:microsoft.com/office/officeart/2005/8/layout/vList2"/>
    <dgm:cxn modelId="{0D57F381-3871-4377-A57F-A6241616967E}" srcId="{FF1FB6EC-07A0-499C-BFBC-4C03B59A4E65}" destId="{E3A0C7E2-D636-4235-90F4-271279129491}" srcOrd="0" destOrd="0" parTransId="{BE8E85A0-7FE0-4D4B-A05F-BD94532279BA}" sibTransId="{2587D758-7A5B-4D1B-AFBF-923EA9A1C63F}"/>
    <dgm:cxn modelId="{5184098C-0B32-4DBD-BA5D-ABCC3BE1FFD2}" type="presOf" srcId="{20159EE0-95AC-4305-9B94-FDD55A420D99}" destId="{89E56969-A6A0-4CA4-B766-D81F36B8285C}" srcOrd="0" destOrd="0" presId="urn:microsoft.com/office/officeart/2005/8/layout/vList2"/>
    <dgm:cxn modelId="{BAD5478C-BEDB-4F1C-A82F-CF7653DF4DAF}" type="presOf" srcId="{E56C1871-7B8E-496B-8E7C-B76E888F069C}" destId="{24F87099-C5A8-4411-A654-803A1003B2F5}" srcOrd="0" destOrd="0" presId="urn:microsoft.com/office/officeart/2005/8/layout/vList2"/>
    <dgm:cxn modelId="{D7F3C2CD-C985-4C58-B489-58F96F3E2ABF}" type="presOf" srcId="{FF1FB6EC-07A0-499C-BFBC-4C03B59A4E65}" destId="{B6984AFC-C6E8-4031-8DBC-794193666099}" srcOrd="0" destOrd="0" presId="urn:microsoft.com/office/officeart/2005/8/layout/vList2"/>
    <dgm:cxn modelId="{9F0388DB-C0F0-4061-A61C-C7FC6B396153}" type="presOf" srcId="{D042E82D-2488-4B70-9C30-26618EE6A2DB}" destId="{17D200F6-833A-47A4-88A8-1E58D63F3207}" srcOrd="0" destOrd="0" presId="urn:microsoft.com/office/officeart/2005/8/layout/vList2"/>
    <dgm:cxn modelId="{D46B16AE-62A0-40DF-BB3F-787C28EC1ED1}" type="presParOf" srcId="{B6984AFC-C6E8-4031-8DBC-794193666099}" destId="{9D716611-D858-4463-86FD-B38569CFBB5E}" srcOrd="0" destOrd="0" presId="urn:microsoft.com/office/officeart/2005/8/layout/vList2"/>
    <dgm:cxn modelId="{0433947E-ED6E-4F7D-A698-CAEF059E1A8E}" type="presParOf" srcId="{B6984AFC-C6E8-4031-8DBC-794193666099}" destId="{4E567BE2-877C-46DB-8EB9-A8A484558DFD}" srcOrd="1" destOrd="0" presId="urn:microsoft.com/office/officeart/2005/8/layout/vList2"/>
    <dgm:cxn modelId="{54C6E3A9-6DDA-4CF6-B4EA-5D4ADF59B5DE}" type="presParOf" srcId="{B6984AFC-C6E8-4031-8DBC-794193666099}" destId="{24F87099-C5A8-4411-A654-803A1003B2F5}" srcOrd="2" destOrd="0" presId="urn:microsoft.com/office/officeart/2005/8/layout/vList2"/>
    <dgm:cxn modelId="{DC803D55-0EDC-472E-802E-7AC0F6E72263}" type="presParOf" srcId="{B6984AFC-C6E8-4031-8DBC-794193666099}" destId="{526E72EC-7EAF-4FCA-BCDD-D0E07A0D0ED1}" srcOrd="3" destOrd="0" presId="urn:microsoft.com/office/officeart/2005/8/layout/vList2"/>
    <dgm:cxn modelId="{896F3AD4-1DB9-4180-B22F-FC6B692F319A}" type="presParOf" srcId="{B6984AFC-C6E8-4031-8DBC-794193666099}" destId="{3D4B092E-6843-484B-A475-FF133A49573D}" srcOrd="4" destOrd="0" presId="urn:microsoft.com/office/officeart/2005/8/layout/vList2"/>
    <dgm:cxn modelId="{A469A117-6AE0-4C03-A8C9-41A713CF4FAA}" type="presParOf" srcId="{B6984AFC-C6E8-4031-8DBC-794193666099}" destId="{E3C6DBB9-AA6E-45E3-A510-4A65B5557DF1}" srcOrd="5" destOrd="0" presId="urn:microsoft.com/office/officeart/2005/8/layout/vList2"/>
    <dgm:cxn modelId="{F84D6369-E086-4A77-A3CF-06F5AF385720}" type="presParOf" srcId="{B6984AFC-C6E8-4031-8DBC-794193666099}" destId="{17D200F6-833A-47A4-88A8-1E58D63F3207}" srcOrd="6" destOrd="0" presId="urn:microsoft.com/office/officeart/2005/8/layout/vList2"/>
    <dgm:cxn modelId="{E827EC16-2AC4-4F8D-8AF0-67B825DED8B9}" type="presParOf" srcId="{B6984AFC-C6E8-4031-8DBC-794193666099}" destId="{55B90D95-64CC-46E9-8B5D-457D7A83307A}" srcOrd="7" destOrd="0" presId="urn:microsoft.com/office/officeart/2005/8/layout/vList2"/>
    <dgm:cxn modelId="{8534C653-8EFD-41BE-B5B2-7E1407877325}" type="presParOf" srcId="{B6984AFC-C6E8-4031-8DBC-794193666099}" destId="{89E56969-A6A0-4CA4-B766-D81F36B8285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53240-5A93-4442-B2BA-FBA2349A4E6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3CE3C4E-7656-4D50-9086-610B10EEBD4F}">
      <dgm:prSet/>
      <dgm:spPr/>
      <dgm:t>
        <a:bodyPr/>
        <a:lstStyle/>
        <a:p>
          <a:r>
            <a:rPr lang="en-US"/>
            <a:t>financial scandals, </a:t>
          </a:r>
        </a:p>
      </dgm:t>
    </dgm:pt>
    <dgm:pt modelId="{3A2DA851-90D9-4B93-B58E-2A25B6917FB3}" type="parTrans" cxnId="{1D74E1CD-77B1-4955-84D0-DAD5E5BD1DBE}">
      <dgm:prSet/>
      <dgm:spPr/>
      <dgm:t>
        <a:bodyPr/>
        <a:lstStyle/>
        <a:p>
          <a:endParaRPr lang="en-US"/>
        </a:p>
      </dgm:t>
    </dgm:pt>
    <dgm:pt modelId="{D1B04F8B-8716-4D69-8C6C-2332177E0983}" type="sibTrans" cxnId="{1D74E1CD-77B1-4955-84D0-DAD5E5BD1DBE}">
      <dgm:prSet/>
      <dgm:spPr/>
      <dgm:t>
        <a:bodyPr/>
        <a:lstStyle/>
        <a:p>
          <a:endParaRPr lang="en-US"/>
        </a:p>
      </dgm:t>
    </dgm:pt>
    <dgm:pt modelId="{AE5959A2-89F6-48BD-AE28-6B52B7569B94}">
      <dgm:prSet/>
      <dgm:spPr/>
      <dgm:t>
        <a:bodyPr/>
        <a:lstStyle/>
        <a:p>
          <a:r>
            <a:rPr lang="en-US"/>
            <a:t>loss of investor confidence, </a:t>
          </a:r>
        </a:p>
      </dgm:t>
    </dgm:pt>
    <dgm:pt modelId="{4FF195FA-5768-40BF-9FC5-1E3041FFB736}" type="parTrans" cxnId="{CE56F888-989E-415F-873E-80116D6671EA}">
      <dgm:prSet/>
      <dgm:spPr/>
      <dgm:t>
        <a:bodyPr/>
        <a:lstStyle/>
        <a:p>
          <a:endParaRPr lang="en-US"/>
        </a:p>
      </dgm:t>
    </dgm:pt>
    <dgm:pt modelId="{347C92D3-0FD6-4C09-BECD-A8CAE10E3042}" type="sibTrans" cxnId="{CE56F888-989E-415F-873E-80116D6671EA}">
      <dgm:prSet/>
      <dgm:spPr/>
      <dgm:t>
        <a:bodyPr/>
        <a:lstStyle/>
        <a:p>
          <a:endParaRPr lang="en-US"/>
        </a:p>
      </dgm:t>
    </dgm:pt>
    <dgm:pt modelId="{35A6FB18-09D6-43D7-AD96-805F1B9BE4B1}">
      <dgm:prSet/>
      <dgm:spPr/>
      <dgm:t>
        <a:bodyPr/>
        <a:lstStyle/>
        <a:p>
          <a:r>
            <a:rPr lang="en-US"/>
            <a:t>legal penalties, and </a:t>
          </a:r>
        </a:p>
      </dgm:t>
    </dgm:pt>
    <dgm:pt modelId="{331BDCAE-AB3D-4EDA-B7B6-DA79C3E59628}" type="parTrans" cxnId="{3E7FB8E8-DF72-4935-9477-8A3584973F69}">
      <dgm:prSet/>
      <dgm:spPr/>
      <dgm:t>
        <a:bodyPr/>
        <a:lstStyle/>
        <a:p>
          <a:endParaRPr lang="en-US"/>
        </a:p>
      </dgm:t>
    </dgm:pt>
    <dgm:pt modelId="{D75959DF-6E60-4F11-A79F-0730840E90EF}" type="sibTrans" cxnId="{3E7FB8E8-DF72-4935-9477-8A3584973F69}">
      <dgm:prSet/>
      <dgm:spPr/>
      <dgm:t>
        <a:bodyPr/>
        <a:lstStyle/>
        <a:p>
          <a:endParaRPr lang="en-US"/>
        </a:p>
      </dgm:t>
    </dgm:pt>
    <dgm:pt modelId="{F78A7183-1E4C-4D75-86EE-DB7C2D293355}">
      <dgm:prSet/>
      <dgm:spPr/>
      <dgm:t>
        <a:bodyPr/>
        <a:lstStyle/>
        <a:p>
          <a:r>
            <a:rPr lang="en-US"/>
            <a:t>damage to the profession's reputation.</a:t>
          </a:r>
        </a:p>
      </dgm:t>
    </dgm:pt>
    <dgm:pt modelId="{4C3DBD5F-ECB9-48D9-AA9B-CCEA2799B2E7}" type="parTrans" cxnId="{33FDBDFA-C1A6-4C37-8378-65FEC1187319}">
      <dgm:prSet/>
      <dgm:spPr/>
      <dgm:t>
        <a:bodyPr/>
        <a:lstStyle/>
        <a:p>
          <a:endParaRPr lang="en-US"/>
        </a:p>
      </dgm:t>
    </dgm:pt>
    <dgm:pt modelId="{4943B837-D621-40B9-9C8E-D063F947263B}" type="sibTrans" cxnId="{33FDBDFA-C1A6-4C37-8378-65FEC1187319}">
      <dgm:prSet/>
      <dgm:spPr/>
      <dgm:t>
        <a:bodyPr/>
        <a:lstStyle/>
        <a:p>
          <a:endParaRPr lang="en-US"/>
        </a:p>
      </dgm:t>
    </dgm:pt>
    <dgm:pt modelId="{EDC521A8-47E5-4741-9988-D35D602AD40F}" type="pres">
      <dgm:prSet presAssocID="{57C53240-5A93-4442-B2BA-FBA2349A4E62}" presName="linear" presStyleCnt="0">
        <dgm:presLayoutVars>
          <dgm:animLvl val="lvl"/>
          <dgm:resizeHandles val="exact"/>
        </dgm:presLayoutVars>
      </dgm:prSet>
      <dgm:spPr/>
    </dgm:pt>
    <dgm:pt modelId="{C587A80C-D21C-4CC8-A82B-A20BAA048D66}" type="pres">
      <dgm:prSet presAssocID="{A3CE3C4E-7656-4D50-9086-610B10EEBD4F}" presName="parentText" presStyleLbl="node1" presStyleIdx="0" presStyleCnt="4">
        <dgm:presLayoutVars>
          <dgm:chMax val="0"/>
          <dgm:bulletEnabled val="1"/>
        </dgm:presLayoutVars>
      </dgm:prSet>
      <dgm:spPr/>
    </dgm:pt>
    <dgm:pt modelId="{9A15CEDD-708C-483E-90BC-86E32E22BE70}" type="pres">
      <dgm:prSet presAssocID="{D1B04F8B-8716-4D69-8C6C-2332177E0983}" presName="spacer" presStyleCnt="0"/>
      <dgm:spPr/>
    </dgm:pt>
    <dgm:pt modelId="{F3DC4A4B-6E6C-4ECA-860E-1A9CC9C08F52}" type="pres">
      <dgm:prSet presAssocID="{AE5959A2-89F6-48BD-AE28-6B52B7569B94}" presName="parentText" presStyleLbl="node1" presStyleIdx="1" presStyleCnt="4">
        <dgm:presLayoutVars>
          <dgm:chMax val="0"/>
          <dgm:bulletEnabled val="1"/>
        </dgm:presLayoutVars>
      </dgm:prSet>
      <dgm:spPr/>
    </dgm:pt>
    <dgm:pt modelId="{867F7E4D-CCFC-4AD3-92AC-1A5C6E648B1A}" type="pres">
      <dgm:prSet presAssocID="{347C92D3-0FD6-4C09-BECD-A8CAE10E3042}" presName="spacer" presStyleCnt="0"/>
      <dgm:spPr/>
    </dgm:pt>
    <dgm:pt modelId="{4D26485C-594B-4EDB-B879-0B9F166265C7}" type="pres">
      <dgm:prSet presAssocID="{35A6FB18-09D6-43D7-AD96-805F1B9BE4B1}" presName="parentText" presStyleLbl="node1" presStyleIdx="2" presStyleCnt="4">
        <dgm:presLayoutVars>
          <dgm:chMax val="0"/>
          <dgm:bulletEnabled val="1"/>
        </dgm:presLayoutVars>
      </dgm:prSet>
      <dgm:spPr/>
    </dgm:pt>
    <dgm:pt modelId="{656E9F91-F6CB-475A-B3B8-A1F22046F3C1}" type="pres">
      <dgm:prSet presAssocID="{D75959DF-6E60-4F11-A79F-0730840E90EF}" presName="spacer" presStyleCnt="0"/>
      <dgm:spPr/>
    </dgm:pt>
    <dgm:pt modelId="{FB2F209D-B727-4281-B926-18F752D217DA}" type="pres">
      <dgm:prSet presAssocID="{F78A7183-1E4C-4D75-86EE-DB7C2D293355}" presName="parentText" presStyleLbl="node1" presStyleIdx="3" presStyleCnt="4">
        <dgm:presLayoutVars>
          <dgm:chMax val="0"/>
          <dgm:bulletEnabled val="1"/>
        </dgm:presLayoutVars>
      </dgm:prSet>
      <dgm:spPr/>
    </dgm:pt>
  </dgm:ptLst>
  <dgm:cxnLst>
    <dgm:cxn modelId="{A4EE5C0E-0B91-41A0-B8D6-279D351D7DC1}" type="presOf" srcId="{A3CE3C4E-7656-4D50-9086-610B10EEBD4F}" destId="{C587A80C-D21C-4CC8-A82B-A20BAA048D66}" srcOrd="0" destOrd="0" presId="urn:microsoft.com/office/officeart/2005/8/layout/vList2"/>
    <dgm:cxn modelId="{867C710E-10D8-401A-803F-EB8FF3BF090D}" type="presOf" srcId="{57C53240-5A93-4442-B2BA-FBA2349A4E62}" destId="{EDC521A8-47E5-4741-9988-D35D602AD40F}" srcOrd="0" destOrd="0" presId="urn:microsoft.com/office/officeart/2005/8/layout/vList2"/>
    <dgm:cxn modelId="{F014E31A-5056-46A3-9511-ADA48AFF956B}" type="presOf" srcId="{35A6FB18-09D6-43D7-AD96-805F1B9BE4B1}" destId="{4D26485C-594B-4EDB-B879-0B9F166265C7}" srcOrd="0" destOrd="0" presId="urn:microsoft.com/office/officeart/2005/8/layout/vList2"/>
    <dgm:cxn modelId="{23CBF822-885D-4E73-89EF-2F6BEB22CE7C}" type="presOf" srcId="{F78A7183-1E4C-4D75-86EE-DB7C2D293355}" destId="{FB2F209D-B727-4281-B926-18F752D217DA}" srcOrd="0" destOrd="0" presId="urn:microsoft.com/office/officeart/2005/8/layout/vList2"/>
    <dgm:cxn modelId="{79B19375-3004-4C6B-B7CC-1F8F30561207}" type="presOf" srcId="{AE5959A2-89F6-48BD-AE28-6B52B7569B94}" destId="{F3DC4A4B-6E6C-4ECA-860E-1A9CC9C08F52}" srcOrd="0" destOrd="0" presId="urn:microsoft.com/office/officeart/2005/8/layout/vList2"/>
    <dgm:cxn modelId="{CE56F888-989E-415F-873E-80116D6671EA}" srcId="{57C53240-5A93-4442-B2BA-FBA2349A4E62}" destId="{AE5959A2-89F6-48BD-AE28-6B52B7569B94}" srcOrd="1" destOrd="0" parTransId="{4FF195FA-5768-40BF-9FC5-1E3041FFB736}" sibTransId="{347C92D3-0FD6-4C09-BECD-A8CAE10E3042}"/>
    <dgm:cxn modelId="{1D74E1CD-77B1-4955-84D0-DAD5E5BD1DBE}" srcId="{57C53240-5A93-4442-B2BA-FBA2349A4E62}" destId="{A3CE3C4E-7656-4D50-9086-610B10EEBD4F}" srcOrd="0" destOrd="0" parTransId="{3A2DA851-90D9-4B93-B58E-2A25B6917FB3}" sibTransId="{D1B04F8B-8716-4D69-8C6C-2332177E0983}"/>
    <dgm:cxn modelId="{3E7FB8E8-DF72-4935-9477-8A3584973F69}" srcId="{57C53240-5A93-4442-B2BA-FBA2349A4E62}" destId="{35A6FB18-09D6-43D7-AD96-805F1B9BE4B1}" srcOrd="2" destOrd="0" parTransId="{331BDCAE-AB3D-4EDA-B7B6-DA79C3E59628}" sibTransId="{D75959DF-6E60-4F11-A79F-0730840E90EF}"/>
    <dgm:cxn modelId="{33FDBDFA-C1A6-4C37-8378-65FEC1187319}" srcId="{57C53240-5A93-4442-B2BA-FBA2349A4E62}" destId="{F78A7183-1E4C-4D75-86EE-DB7C2D293355}" srcOrd="3" destOrd="0" parTransId="{4C3DBD5F-ECB9-48D9-AA9B-CCEA2799B2E7}" sibTransId="{4943B837-D621-40B9-9C8E-D063F947263B}"/>
    <dgm:cxn modelId="{E68E7ABE-7EC8-40EA-8BA3-85210076204B}" type="presParOf" srcId="{EDC521A8-47E5-4741-9988-D35D602AD40F}" destId="{C587A80C-D21C-4CC8-A82B-A20BAA048D66}" srcOrd="0" destOrd="0" presId="urn:microsoft.com/office/officeart/2005/8/layout/vList2"/>
    <dgm:cxn modelId="{14295ABD-365E-4C21-BB5A-7B4D2A5BE427}" type="presParOf" srcId="{EDC521A8-47E5-4741-9988-D35D602AD40F}" destId="{9A15CEDD-708C-483E-90BC-86E32E22BE70}" srcOrd="1" destOrd="0" presId="urn:microsoft.com/office/officeart/2005/8/layout/vList2"/>
    <dgm:cxn modelId="{8934345F-68CC-48E9-ADFE-BA0CA1C154AA}" type="presParOf" srcId="{EDC521A8-47E5-4741-9988-D35D602AD40F}" destId="{F3DC4A4B-6E6C-4ECA-860E-1A9CC9C08F52}" srcOrd="2" destOrd="0" presId="urn:microsoft.com/office/officeart/2005/8/layout/vList2"/>
    <dgm:cxn modelId="{0E6D42B4-044E-44F9-AD3F-FECDF99A2612}" type="presParOf" srcId="{EDC521A8-47E5-4741-9988-D35D602AD40F}" destId="{867F7E4D-CCFC-4AD3-92AC-1A5C6E648B1A}" srcOrd="3" destOrd="0" presId="urn:microsoft.com/office/officeart/2005/8/layout/vList2"/>
    <dgm:cxn modelId="{61EE3956-A312-495F-A8CD-A0760B2BC4C8}" type="presParOf" srcId="{EDC521A8-47E5-4741-9988-D35D602AD40F}" destId="{4D26485C-594B-4EDB-B879-0B9F166265C7}" srcOrd="4" destOrd="0" presId="urn:microsoft.com/office/officeart/2005/8/layout/vList2"/>
    <dgm:cxn modelId="{76E0873C-C8B7-4E5A-942D-EFCE6F1C5753}" type="presParOf" srcId="{EDC521A8-47E5-4741-9988-D35D602AD40F}" destId="{656E9F91-F6CB-475A-B3B8-A1F22046F3C1}" srcOrd="5" destOrd="0" presId="urn:microsoft.com/office/officeart/2005/8/layout/vList2"/>
    <dgm:cxn modelId="{0A689373-9F86-422E-A93E-870BEA3C54E2}" type="presParOf" srcId="{EDC521A8-47E5-4741-9988-D35D602AD40F}" destId="{FB2F209D-B727-4281-B926-18F752D217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6F87C-4B6C-454E-AE22-04E54E0FEF3F}">
      <dsp:nvSpPr>
        <dsp:cNvPr id="0" name=""/>
        <dsp:cNvSpPr/>
      </dsp:nvSpPr>
      <dsp:spPr>
        <a:xfrm>
          <a:off x="37407" y="203350"/>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F6170-B8A6-4D33-A25A-A141FC02AC81}">
      <dsp:nvSpPr>
        <dsp:cNvPr id="0" name=""/>
        <dsp:cNvSpPr/>
      </dsp:nvSpPr>
      <dsp:spPr>
        <a:xfrm>
          <a:off x="367187" y="533130"/>
          <a:ext cx="910820" cy="910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E2DF8-922F-4ADF-A424-A7350CC4B38B}">
      <dsp:nvSpPr>
        <dsp:cNvPr id="0" name=""/>
        <dsp:cNvSpPr/>
      </dsp:nvSpPr>
      <dsp:spPr>
        <a:xfrm>
          <a:off x="1689089" y="203350"/>
          <a:ext cx="4212025"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Financial Reporting</a:t>
          </a:r>
          <a:r>
            <a:rPr lang="en-US" sz="2400" kern="1200" dirty="0"/>
            <a:t>: </a:t>
          </a:r>
          <a:r>
            <a:rPr lang="en-US" sz="2400" b="0" i="0" kern="1200" dirty="0"/>
            <a:t>Pressure to present financial information to benefit the organization and/or employees, potentially at the expense of accuracy and transparency.</a:t>
          </a:r>
          <a:endParaRPr lang="en-US" sz="2400" kern="1200" dirty="0"/>
        </a:p>
      </dsp:txBody>
      <dsp:txXfrm>
        <a:off x="1689089" y="203350"/>
        <a:ext cx="4212025" cy="1570380"/>
      </dsp:txXfrm>
    </dsp:sp>
    <dsp:sp modelId="{AB070EFB-BE16-408D-930C-4589EBA92EB2}">
      <dsp:nvSpPr>
        <dsp:cNvPr id="0" name=""/>
        <dsp:cNvSpPr/>
      </dsp:nvSpPr>
      <dsp:spPr>
        <a:xfrm>
          <a:off x="6546092" y="203350"/>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094EA-D0B1-474B-87CB-4C2B8F1C92AC}">
      <dsp:nvSpPr>
        <dsp:cNvPr id="0" name=""/>
        <dsp:cNvSpPr/>
      </dsp:nvSpPr>
      <dsp:spPr>
        <a:xfrm>
          <a:off x="6875872" y="533130"/>
          <a:ext cx="910820" cy="910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5A8B3-0CF8-4A0E-92AD-6630A5F6BC58}">
      <dsp:nvSpPr>
        <dsp:cNvPr id="0" name=""/>
        <dsp:cNvSpPr/>
      </dsp:nvSpPr>
      <dsp:spPr>
        <a:xfrm>
          <a:off x="8452982" y="203350"/>
          <a:ext cx="3701610"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Tax Compliance</a:t>
          </a:r>
          <a:r>
            <a:rPr lang="en-US" sz="2400" kern="1200" dirty="0"/>
            <a:t>: </a:t>
          </a:r>
          <a:r>
            <a:rPr lang="en-US" sz="2400" b="0" i="0" kern="1200" dirty="0"/>
            <a:t>Minimizing tax liabilities for clients while also ensuring compliance with tax laws is a delicate balance</a:t>
          </a:r>
          <a:endParaRPr lang="en-US" sz="2400" kern="1200" dirty="0"/>
        </a:p>
      </dsp:txBody>
      <dsp:txXfrm>
        <a:off x="8452982" y="203350"/>
        <a:ext cx="3701610" cy="1570380"/>
      </dsp:txXfrm>
    </dsp:sp>
    <dsp:sp modelId="{701C50F2-EE52-4FAF-96FC-DA830835A5CB}">
      <dsp:nvSpPr>
        <dsp:cNvPr id="0" name=""/>
        <dsp:cNvSpPr/>
      </dsp:nvSpPr>
      <dsp:spPr>
        <a:xfrm>
          <a:off x="37407" y="2500318"/>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B55B6F-0340-4878-989C-D30C3C16EDD9}">
      <dsp:nvSpPr>
        <dsp:cNvPr id="0" name=""/>
        <dsp:cNvSpPr/>
      </dsp:nvSpPr>
      <dsp:spPr>
        <a:xfrm>
          <a:off x="367187" y="2830098"/>
          <a:ext cx="910820" cy="910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CC73A-ECD1-44DC-91B7-D719716C4D31}">
      <dsp:nvSpPr>
        <dsp:cNvPr id="0" name=""/>
        <dsp:cNvSpPr/>
      </dsp:nvSpPr>
      <dsp:spPr>
        <a:xfrm>
          <a:off x="1690070" y="2253737"/>
          <a:ext cx="4148394"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Auditing: </a:t>
          </a:r>
          <a:r>
            <a:rPr lang="en-US" sz="2400" b="0" i="0" kern="1200" dirty="0"/>
            <a:t>Maintaining independence and objectivity while also fostering positive client relationships</a:t>
          </a:r>
          <a:endParaRPr lang="en-US" sz="2400" kern="1200" dirty="0"/>
        </a:p>
      </dsp:txBody>
      <dsp:txXfrm>
        <a:off x="1690070" y="2253737"/>
        <a:ext cx="4148394" cy="1570380"/>
      </dsp:txXfrm>
    </dsp:sp>
    <dsp:sp modelId="{12EC9486-0EFE-4EC6-B8D5-3C976520C346}">
      <dsp:nvSpPr>
        <dsp:cNvPr id="0" name=""/>
        <dsp:cNvSpPr/>
      </dsp:nvSpPr>
      <dsp:spPr>
        <a:xfrm>
          <a:off x="6514277" y="2500318"/>
          <a:ext cx="1570380" cy="15703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BA5C12-9703-4CA2-8D43-29A8AE156F0B}">
      <dsp:nvSpPr>
        <dsp:cNvPr id="0" name=""/>
        <dsp:cNvSpPr/>
      </dsp:nvSpPr>
      <dsp:spPr>
        <a:xfrm>
          <a:off x="6844056" y="2830098"/>
          <a:ext cx="910820" cy="910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11423-4D5D-4503-BD68-3C194893CA35}">
      <dsp:nvSpPr>
        <dsp:cNvPr id="0" name=""/>
        <dsp:cNvSpPr/>
      </dsp:nvSpPr>
      <dsp:spPr>
        <a:xfrm>
          <a:off x="8369825" y="2315390"/>
          <a:ext cx="3701610" cy="157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dirty="0"/>
            <a:t>Management Accounting: </a:t>
          </a:r>
          <a:r>
            <a:rPr lang="en-US" sz="2000" kern="1200" dirty="0"/>
            <a:t>Ensuring that internal reporting and advice promote long-term sustainability rather than short-term gains.</a:t>
          </a:r>
        </a:p>
      </dsp:txBody>
      <dsp:txXfrm>
        <a:off x="8369825" y="2315390"/>
        <a:ext cx="3701610" cy="1570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16611-D858-4463-86FD-B38569CFBB5E}">
      <dsp:nvSpPr>
        <dsp:cNvPr id="0" name=""/>
        <dsp:cNvSpPr/>
      </dsp:nvSpPr>
      <dsp:spPr>
        <a:xfrm>
          <a:off x="0" y="69118"/>
          <a:ext cx="11754492"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integrity,</a:t>
          </a:r>
          <a:endParaRPr lang="en-US" sz="2400" kern="1200" dirty="0"/>
        </a:p>
      </dsp:txBody>
      <dsp:txXfrm>
        <a:off x="28786" y="97904"/>
        <a:ext cx="11696920" cy="532107"/>
      </dsp:txXfrm>
    </dsp:sp>
    <dsp:sp modelId="{24F87099-C5A8-4411-A654-803A1003B2F5}">
      <dsp:nvSpPr>
        <dsp:cNvPr id="0" name=""/>
        <dsp:cNvSpPr/>
      </dsp:nvSpPr>
      <dsp:spPr>
        <a:xfrm>
          <a:off x="0" y="718072"/>
          <a:ext cx="11754492"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objectivity, </a:t>
          </a:r>
          <a:endParaRPr lang="en-US" sz="2400" kern="1200"/>
        </a:p>
      </dsp:txBody>
      <dsp:txXfrm>
        <a:off x="28786" y="746858"/>
        <a:ext cx="11696920" cy="532107"/>
      </dsp:txXfrm>
    </dsp:sp>
    <dsp:sp modelId="{3D4B092E-6843-484B-A475-FF133A49573D}">
      <dsp:nvSpPr>
        <dsp:cNvPr id="0" name=""/>
        <dsp:cNvSpPr/>
      </dsp:nvSpPr>
      <dsp:spPr>
        <a:xfrm>
          <a:off x="0" y="1376872"/>
          <a:ext cx="11754492"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professional competence and due care, </a:t>
          </a:r>
          <a:endParaRPr lang="en-US" sz="2400" kern="1200" dirty="0"/>
        </a:p>
      </dsp:txBody>
      <dsp:txXfrm>
        <a:off x="28786" y="1405658"/>
        <a:ext cx="11696920" cy="532107"/>
      </dsp:txXfrm>
    </dsp:sp>
    <dsp:sp modelId="{17D200F6-833A-47A4-88A8-1E58D63F3207}">
      <dsp:nvSpPr>
        <dsp:cNvPr id="0" name=""/>
        <dsp:cNvSpPr/>
      </dsp:nvSpPr>
      <dsp:spPr>
        <a:xfrm>
          <a:off x="0" y="2035672"/>
          <a:ext cx="11754492"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confidentiality, and </a:t>
          </a:r>
          <a:endParaRPr lang="en-US" sz="2400" kern="1200"/>
        </a:p>
      </dsp:txBody>
      <dsp:txXfrm>
        <a:off x="28786" y="2064458"/>
        <a:ext cx="11696920" cy="532107"/>
      </dsp:txXfrm>
    </dsp:sp>
    <dsp:sp modelId="{89E56969-A6A0-4CA4-B766-D81F36B8285C}">
      <dsp:nvSpPr>
        <dsp:cNvPr id="0" name=""/>
        <dsp:cNvSpPr/>
      </dsp:nvSpPr>
      <dsp:spPr>
        <a:xfrm>
          <a:off x="0" y="2694472"/>
          <a:ext cx="11754492" cy="5896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professional behavior. </a:t>
          </a:r>
          <a:endParaRPr lang="en-US" sz="2400" kern="1200"/>
        </a:p>
      </dsp:txBody>
      <dsp:txXfrm>
        <a:off x="28786" y="2723258"/>
        <a:ext cx="11696920" cy="532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7A80C-D21C-4CC8-A82B-A20BAA048D66}">
      <dsp:nvSpPr>
        <dsp:cNvPr id="0" name=""/>
        <dsp:cNvSpPr/>
      </dsp:nvSpPr>
      <dsp:spPr>
        <a:xfrm>
          <a:off x="0" y="37268"/>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financial scandals, </a:t>
          </a:r>
        </a:p>
      </dsp:txBody>
      <dsp:txXfrm>
        <a:off x="47976" y="85244"/>
        <a:ext cx="10419648" cy="886848"/>
      </dsp:txXfrm>
    </dsp:sp>
    <dsp:sp modelId="{F3DC4A4B-6E6C-4ECA-860E-1A9CC9C08F52}">
      <dsp:nvSpPr>
        <dsp:cNvPr id="0" name=""/>
        <dsp:cNvSpPr/>
      </dsp:nvSpPr>
      <dsp:spPr>
        <a:xfrm>
          <a:off x="0" y="1135269"/>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loss of investor confidence, </a:t>
          </a:r>
        </a:p>
      </dsp:txBody>
      <dsp:txXfrm>
        <a:off x="47976" y="1183245"/>
        <a:ext cx="10419648" cy="886848"/>
      </dsp:txXfrm>
    </dsp:sp>
    <dsp:sp modelId="{4D26485C-594B-4EDB-B879-0B9F166265C7}">
      <dsp:nvSpPr>
        <dsp:cNvPr id="0" name=""/>
        <dsp:cNvSpPr/>
      </dsp:nvSpPr>
      <dsp:spPr>
        <a:xfrm>
          <a:off x="0" y="2233269"/>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legal penalties, and </a:t>
          </a:r>
        </a:p>
      </dsp:txBody>
      <dsp:txXfrm>
        <a:off x="47976" y="2281245"/>
        <a:ext cx="10419648" cy="886848"/>
      </dsp:txXfrm>
    </dsp:sp>
    <dsp:sp modelId="{FB2F209D-B727-4281-B926-18F752D217DA}">
      <dsp:nvSpPr>
        <dsp:cNvPr id="0" name=""/>
        <dsp:cNvSpPr/>
      </dsp:nvSpPr>
      <dsp:spPr>
        <a:xfrm>
          <a:off x="0" y="3331269"/>
          <a:ext cx="10515600" cy="98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damage to the profession's reputation.</a:t>
          </a:r>
        </a:p>
      </dsp:txBody>
      <dsp:txXfrm>
        <a:off x="47976" y="3379245"/>
        <a:ext cx="10419648" cy="8868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C0C6B-4675-47A8-9E8A-D97B550DCF50}" type="datetimeFigureOut">
              <a:rPr lang="en-GB" smtClean="0"/>
              <a:t>19/05/2024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D318A-EF58-496F-8C84-7EC5E93F629C}" type="slidenum">
              <a:rPr lang="en-GB" smtClean="0"/>
              <a:t>‹#›</a:t>
            </a:fld>
            <a:endParaRPr lang="en-GB"/>
          </a:p>
        </p:txBody>
      </p:sp>
    </p:spTree>
    <p:extLst>
      <p:ext uri="{BB962C8B-B14F-4D97-AF65-F5344CB8AC3E}">
        <p14:creationId xmlns:p14="http://schemas.microsoft.com/office/powerpoint/2010/main" val="341151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D6E0-1600-C5C2-73C6-7FDB71C54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770683-7006-A911-102B-77F1F48042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08B5C9-0307-D2A5-C8B7-B5AA1C7B241D}"/>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5" name="Footer Placeholder 4">
            <a:extLst>
              <a:ext uri="{FF2B5EF4-FFF2-40B4-BE49-F238E27FC236}">
                <a16:creationId xmlns:a16="http://schemas.microsoft.com/office/drawing/2014/main" id="{6D343313-F348-BB14-7932-04C77ACB40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8181F-31C0-8A01-254C-6B54781A14C5}"/>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21774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C354-B39A-F009-6A5E-8B9772A41C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399F4A-57C3-70D8-08F4-68DD56CCD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52A82F-3DAC-7088-5780-5E2063626097}"/>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5" name="Footer Placeholder 4">
            <a:extLst>
              <a:ext uri="{FF2B5EF4-FFF2-40B4-BE49-F238E27FC236}">
                <a16:creationId xmlns:a16="http://schemas.microsoft.com/office/drawing/2014/main" id="{5A6BFA42-0DD5-425A-980E-88779CB5E8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546949-7929-53C8-F00D-A5B29BEC1C17}"/>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109735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5D003-ED7D-7A46-C147-EB0798A01C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9426EC-2DEA-0DD3-C00B-F6889C6FCB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D94EE0-B359-6387-D4AA-A32E8782A83F}"/>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5" name="Footer Placeholder 4">
            <a:extLst>
              <a:ext uri="{FF2B5EF4-FFF2-40B4-BE49-F238E27FC236}">
                <a16:creationId xmlns:a16="http://schemas.microsoft.com/office/drawing/2014/main" id="{A51B5ABC-A9D6-BC8C-3726-3BF5B286A2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77DF0B-C187-4239-06E3-D3270DA83D46}"/>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36110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098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EF32-A2CD-5F27-213B-97537FE63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D3243404-1C1F-910F-2537-10D7A722B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913E8208-0537-BB7B-8157-CE8A9C3C5E5E}"/>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5" name="Footer Placeholder 4">
            <a:extLst>
              <a:ext uri="{FF2B5EF4-FFF2-40B4-BE49-F238E27FC236}">
                <a16:creationId xmlns:a16="http://schemas.microsoft.com/office/drawing/2014/main" id="{FBC03084-1247-9C8F-1BFD-EC69A3723000}"/>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4165C4D-E86E-4E7E-BE83-89398A462CD8}"/>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64609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7C09-40CA-5DE1-2157-A7B8E6E5D7CB}"/>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6CF8590C-77B1-2BF2-AB71-E1E3A5FB8E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FCA89D2-7164-F062-6EA9-4E39C038B6E9}"/>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5" name="Footer Placeholder 4">
            <a:extLst>
              <a:ext uri="{FF2B5EF4-FFF2-40B4-BE49-F238E27FC236}">
                <a16:creationId xmlns:a16="http://schemas.microsoft.com/office/drawing/2014/main" id="{B0DF0E86-F75C-72E2-0D29-47907C43B67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A0D9AA4-51D6-F348-58D9-7EB2953D6744}"/>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618991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A248-63C9-FC0C-7F56-3D10096D4B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D06A03C0-3AB5-6AC8-4EAB-22D5CAE63D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0A04E-5D3F-3A0D-F232-EC1738125836}"/>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5" name="Footer Placeholder 4">
            <a:extLst>
              <a:ext uri="{FF2B5EF4-FFF2-40B4-BE49-F238E27FC236}">
                <a16:creationId xmlns:a16="http://schemas.microsoft.com/office/drawing/2014/main" id="{D43CA760-8A63-1081-E483-6458B272B99C}"/>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CC69474-ECA6-9A09-F91D-67F24960109F}"/>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29565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7A40-04E0-BDFD-6FEB-A697E212BD46}"/>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8419B5CC-7C84-7F1E-E13B-4346F8D8C6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8FD68A6E-FAAB-DBB5-944C-F7CFCC064B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92884184-8598-F3A7-6E50-7B5D23F6725C}"/>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6" name="Footer Placeholder 5">
            <a:extLst>
              <a:ext uri="{FF2B5EF4-FFF2-40B4-BE49-F238E27FC236}">
                <a16:creationId xmlns:a16="http://schemas.microsoft.com/office/drawing/2014/main" id="{C0381D12-FCBD-D8E4-1106-E18C9C570D18}"/>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68CA77D-11EC-5CE6-7F07-2BA902D6DE54}"/>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343261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48DB-7D38-4C92-BAD4-49383772AFA4}"/>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F774FB06-2F5F-D836-B21A-462932AA2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5807A-460A-ABCC-CBED-378C78496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1CFCCA32-29CA-3282-3EF4-A8825A7862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08FB15-13FB-1AB7-44DF-F798BF4EAF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9C703C1B-C074-BDBA-8FD1-6A35FB9F7FBD}"/>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8" name="Footer Placeholder 7">
            <a:extLst>
              <a:ext uri="{FF2B5EF4-FFF2-40B4-BE49-F238E27FC236}">
                <a16:creationId xmlns:a16="http://schemas.microsoft.com/office/drawing/2014/main" id="{3329CEE2-168C-A3A9-F7E3-8155AD5DE394}"/>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8D52BD13-D4CB-4E7B-5267-B4A4FA73E8EE}"/>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2852339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D579-8A28-BD2D-46FD-E75EFEC35ABB}"/>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6C387D61-0C13-013E-15C7-EB92A492D1BF}"/>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4" name="Footer Placeholder 3">
            <a:extLst>
              <a:ext uri="{FF2B5EF4-FFF2-40B4-BE49-F238E27FC236}">
                <a16:creationId xmlns:a16="http://schemas.microsoft.com/office/drawing/2014/main" id="{28573032-2328-20C9-5D5B-2657629FBA78}"/>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BE22A58A-BED7-0464-8668-1EC9A070937E}"/>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1782747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B8CC65-C6E3-8DF5-B3FE-4988D9E7144E}"/>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3" name="Footer Placeholder 2">
            <a:extLst>
              <a:ext uri="{FF2B5EF4-FFF2-40B4-BE49-F238E27FC236}">
                <a16:creationId xmlns:a16="http://schemas.microsoft.com/office/drawing/2014/main" id="{3B094254-5ADE-4C82-2FE1-1DB730DF2506}"/>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4717FFFA-E506-4CA7-2C48-6E179A2A698F}"/>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122749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9A97-4399-653C-7974-7E2364CB3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415FE6-FAF7-C336-BEE3-D7FF424A51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886F7-EE64-496A-C41A-1295AB0D9515}"/>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5" name="Footer Placeholder 4">
            <a:extLst>
              <a:ext uri="{FF2B5EF4-FFF2-40B4-BE49-F238E27FC236}">
                <a16:creationId xmlns:a16="http://schemas.microsoft.com/office/drawing/2014/main" id="{2DBA984E-DD94-4D2C-D21C-A54E4EF29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8ED6D4-2F52-4C43-B091-123990129426}"/>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298831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7B41-4554-AFA2-077D-873B68961F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1A2097CD-0FAE-4585-9460-5B4A4B769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78B509BD-681D-40A3-8C17-4B0E4DC2A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7E29-CDB9-2891-B1A5-DC04197D90DE}"/>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6" name="Footer Placeholder 5">
            <a:extLst>
              <a:ext uri="{FF2B5EF4-FFF2-40B4-BE49-F238E27FC236}">
                <a16:creationId xmlns:a16="http://schemas.microsoft.com/office/drawing/2014/main" id="{FA52C63D-6BDC-BF20-3A06-FDA506593816}"/>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FD00EFC0-23B4-2504-4859-3D2D35E883A9}"/>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1515341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17F7-CF0B-24ED-AE58-F7EED05F2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3B62283B-85C7-F4E4-81F7-919B9BB15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7B7E13D1-7393-0D89-9CD3-B70B5F6AA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D2552-CCE1-9D18-9C03-751E6C4F1E22}"/>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6" name="Footer Placeholder 5">
            <a:extLst>
              <a:ext uri="{FF2B5EF4-FFF2-40B4-BE49-F238E27FC236}">
                <a16:creationId xmlns:a16="http://schemas.microsoft.com/office/drawing/2014/main" id="{CBD3D69F-FDE7-1C25-0484-E7AA5FA5C40B}"/>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8AC2651E-C8E2-E1AC-270D-1F2C8705094D}"/>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1312486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65C8-80BF-1927-42CF-7CA8EA52A9A5}"/>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88836A69-C8F2-949A-EAE3-C785C1720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0C39DC0-FD8F-975B-6D08-B414DBFD76EA}"/>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5" name="Footer Placeholder 4">
            <a:extLst>
              <a:ext uri="{FF2B5EF4-FFF2-40B4-BE49-F238E27FC236}">
                <a16:creationId xmlns:a16="http://schemas.microsoft.com/office/drawing/2014/main" id="{C0CACB1A-4F74-952F-7AD7-20EC163C2356}"/>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9B5DE0A-7E06-ECB4-165D-B1D8FF8F999E}"/>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2342111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33F4D-FEAD-995F-A56C-16BE41E57B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55987A35-3BC2-7559-4E71-54E3C284F6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2F56274B-D70F-F134-8E8E-D284B4F12EE0}"/>
              </a:ext>
            </a:extLst>
          </p:cNvPr>
          <p:cNvSpPr>
            <a:spLocks noGrp="1"/>
          </p:cNvSpPr>
          <p:nvPr>
            <p:ph type="dt" sz="half" idx="10"/>
          </p:nvPr>
        </p:nvSpPr>
        <p:spPr/>
        <p:txBody>
          <a:bodyPr/>
          <a:lstStyle/>
          <a:p>
            <a:fld id="{74D37C69-E0EC-4688-A430-79B078624CD4}" type="datetimeFigureOut">
              <a:rPr lang="en-NG" smtClean="0"/>
              <a:t>19/05/2024</a:t>
            </a:fld>
            <a:endParaRPr lang="en-NG"/>
          </a:p>
        </p:txBody>
      </p:sp>
      <p:sp>
        <p:nvSpPr>
          <p:cNvPr id="5" name="Footer Placeholder 4">
            <a:extLst>
              <a:ext uri="{FF2B5EF4-FFF2-40B4-BE49-F238E27FC236}">
                <a16:creationId xmlns:a16="http://schemas.microsoft.com/office/drawing/2014/main" id="{8BC1B374-1359-4B51-D26B-09ED9212B5D7}"/>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F6581BFC-5F23-E3F6-2535-CDAE74A5E172}"/>
              </a:ext>
            </a:extLst>
          </p:cNvPr>
          <p:cNvSpPr>
            <a:spLocks noGrp="1"/>
          </p:cNvSpPr>
          <p:nvPr>
            <p:ph type="sldNum" sz="quarter" idx="12"/>
          </p:nvPr>
        </p:nvSpPr>
        <p:spPr/>
        <p:txBody>
          <a:bodyPr/>
          <a:lstStyle/>
          <a:p>
            <a:fld id="{39BF945C-6DAC-4F80-81CD-C6FF24E946C0}" type="slidenum">
              <a:rPr lang="en-NG" smtClean="0"/>
              <a:t>‹#›</a:t>
            </a:fld>
            <a:endParaRPr lang="en-NG"/>
          </a:p>
        </p:txBody>
      </p:sp>
    </p:spTree>
    <p:extLst>
      <p:ext uri="{BB962C8B-B14F-4D97-AF65-F5344CB8AC3E}">
        <p14:creationId xmlns:p14="http://schemas.microsoft.com/office/powerpoint/2010/main" val="150201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271C-2835-7BAD-1A3A-58834BED08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4B46B5-4AA2-9A03-AC73-1FFBC84F57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A047A-2B92-87A6-D7D9-00CB2F85E825}"/>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5" name="Footer Placeholder 4">
            <a:extLst>
              <a:ext uri="{FF2B5EF4-FFF2-40B4-BE49-F238E27FC236}">
                <a16:creationId xmlns:a16="http://schemas.microsoft.com/office/drawing/2014/main" id="{0FC105F6-686E-B0BC-4CFE-F0CA896934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7CDE91-F4CE-514D-A80B-03B1868A9700}"/>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231346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F865-59C4-A233-EC8E-52645E2C0F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E5831A-1BD3-EE59-D31F-A5275C0EC5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88F1F0-D3CC-7E12-5063-94438908C3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F7B258-6785-AFAB-3E54-1497EB4725FC}"/>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6" name="Footer Placeholder 5">
            <a:extLst>
              <a:ext uri="{FF2B5EF4-FFF2-40B4-BE49-F238E27FC236}">
                <a16:creationId xmlns:a16="http://schemas.microsoft.com/office/drawing/2014/main" id="{FF1A42DA-F857-7DFF-2452-0514BCEB76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FB87FA-3A24-07AE-80F9-513114E0F40A}"/>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287403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1EDC-041F-AECB-E2D4-E8B2ED340A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986EE-4D48-88EB-BCCA-6F9918D1F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FD610-CB3E-0B92-40F0-F4CBF87000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2885C7-280B-F234-52B3-4360C8A50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C6227-D955-0387-BF55-AA3C1A1FF2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A748FC-B36C-6C27-31A7-A86A41E4B55A}"/>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8" name="Footer Placeholder 7">
            <a:extLst>
              <a:ext uri="{FF2B5EF4-FFF2-40B4-BE49-F238E27FC236}">
                <a16:creationId xmlns:a16="http://schemas.microsoft.com/office/drawing/2014/main" id="{03102F72-9C50-3EB7-DA0C-E7E9251A54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B0ED3F-4CD4-BF64-3C73-990C46B77FDB}"/>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321222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AD2A-608F-DE57-625A-6297EEEFB6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2D826B-49CD-A0E2-21C3-8787C287311C}"/>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4" name="Footer Placeholder 3">
            <a:extLst>
              <a:ext uri="{FF2B5EF4-FFF2-40B4-BE49-F238E27FC236}">
                <a16:creationId xmlns:a16="http://schemas.microsoft.com/office/drawing/2014/main" id="{B5BFABB8-78D2-B61A-D8C1-28A7D0326A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07F635-A1F7-64A6-7AB6-AFDB2E29896B}"/>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88825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48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B462-0EA7-99DB-B496-FA8AC3B60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944C82-39E5-CBEC-CF75-D111E15BF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67965E-BF64-37AB-560F-556905BB3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A4DAA-450D-5EFB-694C-1E7DBE95691D}"/>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6" name="Footer Placeholder 5">
            <a:extLst>
              <a:ext uri="{FF2B5EF4-FFF2-40B4-BE49-F238E27FC236}">
                <a16:creationId xmlns:a16="http://schemas.microsoft.com/office/drawing/2014/main" id="{EAB20726-7D6C-8651-A57C-73C32F02FA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35880A-B3C3-A38A-1D3B-5809EDE31F6C}"/>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420703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A5F2-2046-FDBF-8886-4D448DEAE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434CD1-0ABB-B16D-941D-18049AD0A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EC4F83-A68A-D5FE-B4FE-0881E221D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1743A-2700-E7A0-43F9-B03991C3648A}"/>
              </a:ext>
            </a:extLst>
          </p:cNvPr>
          <p:cNvSpPr>
            <a:spLocks noGrp="1"/>
          </p:cNvSpPr>
          <p:nvPr>
            <p:ph type="dt" sz="half" idx="10"/>
          </p:nvPr>
        </p:nvSpPr>
        <p:spPr/>
        <p:txBody>
          <a:bodyPr/>
          <a:lstStyle/>
          <a:p>
            <a:fld id="{FF7E4E73-0D31-4BAA-B369-EFC3CEA00890}" type="datetimeFigureOut">
              <a:rPr lang="en-GB" smtClean="0"/>
              <a:t>19/05/2024</a:t>
            </a:fld>
            <a:endParaRPr lang="en-GB"/>
          </a:p>
        </p:txBody>
      </p:sp>
      <p:sp>
        <p:nvSpPr>
          <p:cNvPr id="6" name="Footer Placeholder 5">
            <a:extLst>
              <a:ext uri="{FF2B5EF4-FFF2-40B4-BE49-F238E27FC236}">
                <a16:creationId xmlns:a16="http://schemas.microsoft.com/office/drawing/2014/main" id="{156D24F9-68E1-EDCE-4596-E413987687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292F84-A0B2-AE1C-D413-55BDC68A9D2E}"/>
              </a:ext>
            </a:extLst>
          </p:cNvPr>
          <p:cNvSpPr>
            <a:spLocks noGrp="1"/>
          </p:cNvSpPr>
          <p:nvPr>
            <p:ph type="sldNum" sz="quarter" idx="12"/>
          </p:nvPr>
        </p:nvSpPr>
        <p:spPr/>
        <p:txBody>
          <a:bodyPr/>
          <a:lstStyle/>
          <a:p>
            <a:fld id="{42B00090-23E0-4F33-AB57-7EBA63C37091}" type="slidenum">
              <a:rPr lang="en-GB" smtClean="0"/>
              <a:t>‹#›</a:t>
            </a:fld>
            <a:endParaRPr lang="en-GB"/>
          </a:p>
        </p:txBody>
      </p:sp>
    </p:spTree>
    <p:extLst>
      <p:ext uri="{BB962C8B-B14F-4D97-AF65-F5344CB8AC3E}">
        <p14:creationId xmlns:p14="http://schemas.microsoft.com/office/powerpoint/2010/main" val="276260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C3628A-6671-85B7-928C-7CAACF726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C2B611-9768-C3DB-2F07-D3DDDE17C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53FC31-DEC9-91BD-9E0D-1C8198D076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7E4E73-0D31-4BAA-B369-EFC3CEA00890}" type="datetimeFigureOut">
              <a:rPr lang="en-GB" smtClean="0"/>
              <a:t>19/05/2024</a:t>
            </a:fld>
            <a:endParaRPr lang="en-GB"/>
          </a:p>
        </p:txBody>
      </p:sp>
      <p:sp>
        <p:nvSpPr>
          <p:cNvPr id="5" name="Footer Placeholder 4">
            <a:extLst>
              <a:ext uri="{FF2B5EF4-FFF2-40B4-BE49-F238E27FC236}">
                <a16:creationId xmlns:a16="http://schemas.microsoft.com/office/drawing/2014/main" id="{7D0502EC-1235-4542-ACE7-12B2D6071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69F12F-8F0D-0F8A-6552-C439F3070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B00090-23E0-4F33-AB57-7EBA63C37091}" type="slidenum">
              <a:rPr lang="en-GB" smtClean="0"/>
              <a:t>‹#›</a:t>
            </a:fld>
            <a:endParaRPr lang="en-GB"/>
          </a:p>
        </p:txBody>
      </p:sp>
    </p:spTree>
    <p:extLst>
      <p:ext uri="{BB962C8B-B14F-4D97-AF65-F5344CB8AC3E}">
        <p14:creationId xmlns:p14="http://schemas.microsoft.com/office/powerpoint/2010/main" val="2568229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025792"/>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DD83C-C365-8EB1-BF22-0B1695782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3A33868-9744-8C20-65F2-BFAABBEEA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70605CE8-A55B-58C2-6FFB-5A52E6449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37C69-E0EC-4688-A430-79B078624CD4}" type="datetimeFigureOut">
              <a:rPr lang="en-NG" smtClean="0"/>
              <a:t>19/05/2024</a:t>
            </a:fld>
            <a:endParaRPr lang="en-NG"/>
          </a:p>
        </p:txBody>
      </p:sp>
      <p:sp>
        <p:nvSpPr>
          <p:cNvPr id="5" name="Footer Placeholder 4">
            <a:extLst>
              <a:ext uri="{FF2B5EF4-FFF2-40B4-BE49-F238E27FC236}">
                <a16:creationId xmlns:a16="http://schemas.microsoft.com/office/drawing/2014/main" id="{460001E3-4666-DF1E-2B86-C3A54E6F6F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BE3E35C4-43CB-6B41-DE9B-7AF510A99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F945C-6DAC-4F80-81CD-C6FF24E946C0}" type="slidenum">
              <a:rPr lang="en-NG" smtClean="0"/>
              <a:t>‹#›</a:t>
            </a:fld>
            <a:endParaRPr lang="en-NG"/>
          </a:p>
        </p:txBody>
      </p:sp>
    </p:spTree>
    <p:extLst>
      <p:ext uri="{BB962C8B-B14F-4D97-AF65-F5344CB8AC3E}">
        <p14:creationId xmlns:p14="http://schemas.microsoft.com/office/powerpoint/2010/main" val="23313732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wingedwolf/5471047557" TargetMode="External"/><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hanks-3d-sign-word-thank-you-1004050/" TargetMode="External"/><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9D80-55EC-3289-5187-A02549002767}"/>
              </a:ext>
            </a:extLst>
          </p:cNvPr>
          <p:cNvSpPr>
            <a:spLocks noGrp="1"/>
          </p:cNvSpPr>
          <p:nvPr>
            <p:ph type="ctrTitle"/>
          </p:nvPr>
        </p:nvSpPr>
        <p:spPr>
          <a:xfrm>
            <a:off x="575353" y="1017141"/>
            <a:ext cx="10277582" cy="3283932"/>
          </a:xfrm>
        </p:spPr>
        <p:txBody>
          <a:bodyPr>
            <a:noAutofit/>
          </a:bodyPr>
          <a:lstStyle/>
          <a:p>
            <a:pPr marL="0" indent="0">
              <a:lnSpc>
                <a:spcPts val="7545"/>
              </a:lnSpc>
            </a:pPr>
            <a:r>
              <a:rPr lang="en-US" sz="3200" dirty="0">
                <a:latin typeface="Aptos Black" panose="020B0004020202020204" pitchFamily="34" charset="0"/>
              </a:rPr>
              <a:t>Ethical Dilemma Facing Modern-Day Accountants: A Struggle Between Professionalism and</a:t>
            </a:r>
            <a:br>
              <a:rPr lang="en-US" sz="3200" dirty="0">
                <a:latin typeface="Aptos Black" panose="020B0004020202020204" pitchFamily="34" charset="0"/>
              </a:rPr>
            </a:br>
            <a:r>
              <a:rPr lang="en-US" sz="3200" dirty="0">
                <a:latin typeface="Aptos Black" panose="020B0004020202020204" pitchFamily="34" charset="0"/>
              </a:rPr>
              <a:t>Reality</a:t>
            </a:r>
            <a:endParaRPr lang="en-GB" sz="3200" dirty="0">
              <a:latin typeface="Aptos Black" panose="020B0004020202020204" pitchFamily="34" charset="0"/>
            </a:endParaRPr>
          </a:p>
        </p:txBody>
      </p:sp>
      <p:sp>
        <p:nvSpPr>
          <p:cNvPr id="3" name="Subtitle 2">
            <a:extLst>
              <a:ext uri="{FF2B5EF4-FFF2-40B4-BE49-F238E27FC236}">
                <a16:creationId xmlns:a16="http://schemas.microsoft.com/office/drawing/2014/main" id="{11E5C12C-7F01-AE48-97B6-34AA9841E222}"/>
              </a:ext>
            </a:extLst>
          </p:cNvPr>
          <p:cNvSpPr>
            <a:spLocks noGrp="1"/>
          </p:cNvSpPr>
          <p:nvPr>
            <p:ph type="subTitle" idx="1"/>
          </p:nvPr>
        </p:nvSpPr>
        <p:spPr>
          <a:xfrm>
            <a:off x="1708935" y="4865759"/>
            <a:ext cx="9144000" cy="1655762"/>
          </a:xfrm>
        </p:spPr>
        <p:txBody>
          <a:bodyPr/>
          <a:lstStyle/>
          <a:p>
            <a:r>
              <a:rPr lang="en-US" b="1" dirty="0"/>
              <a:t>Dr: </a:t>
            </a:r>
            <a:r>
              <a:rPr lang="en-US" b="1" dirty="0" err="1"/>
              <a:t>Adeadebayo</a:t>
            </a:r>
            <a:r>
              <a:rPr lang="en-US" b="1" dirty="0"/>
              <a:t> Shuaib (FCA)</a:t>
            </a:r>
            <a:endParaRPr lang="en-GB" b="1" dirty="0"/>
          </a:p>
        </p:txBody>
      </p:sp>
    </p:spTree>
    <p:extLst>
      <p:ext uri="{BB962C8B-B14F-4D97-AF65-F5344CB8AC3E}">
        <p14:creationId xmlns:p14="http://schemas.microsoft.com/office/powerpoint/2010/main" val="863325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C9AF9-6111-20BE-B8DA-6F2B467051D4}"/>
              </a:ext>
            </a:extLst>
          </p:cNvPr>
          <p:cNvSpPr>
            <a:spLocks noGrp="1"/>
          </p:cNvSpPr>
          <p:nvPr>
            <p:ph type="title"/>
          </p:nvPr>
        </p:nvSpPr>
        <p:spPr>
          <a:xfrm>
            <a:off x="6825" y="350196"/>
            <a:ext cx="6082348" cy="1624520"/>
          </a:xfrm>
        </p:spPr>
        <p:txBody>
          <a:bodyPr anchor="ctr">
            <a:noAutofit/>
          </a:bodyPr>
          <a:lstStyle/>
          <a:p>
            <a:pPr algn="ctr"/>
            <a:r>
              <a:rPr lang="en-US" sz="4000" b="1" i="0" dirty="0">
                <a:effectLst/>
                <a:highlight>
                  <a:srgbClr val="FFFFFF"/>
                </a:highlight>
                <a:latin typeface="Aptos Black" panose="020B0004020202020204" pitchFamily="34" charset="0"/>
              </a:rPr>
              <a:t>Strategies for Addressing Ethical Dilemmas</a:t>
            </a:r>
          </a:p>
        </p:txBody>
      </p:sp>
      <p:sp>
        <p:nvSpPr>
          <p:cNvPr id="4" name="Content Placeholder 3">
            <a:extLst>
              <a:ext uri="{FF2B5EF4-FFF2-40B4-BE49-F238E27FC236}">
                <a16:creationId xmlns:a16="http://schemas.microsoft.com/office/drawing/2014/main" id="{6B4FEF5E-1653-E295-0EE6-DF15D88E2ECD}"/>
              </a:ext>
            </a:extLst>
          </p:cNvPr>
          <p:cNvSpPr>
            <a:spLocks noGrp="1"/>
          </p:cNvSpPr>
          <p:nvPr>
            <p:ph idx="1"/>
          </p:nvPr>
        </p:nvSpPr>
        <p:spPr>
          <a:xfrm>
            <a:off x="-6828" y="2324912"/>
            <a:ext cx="6089173" cy="4533088"/>
          </a:xfrm>
        </p:spPr>
        <p:txBody>
          <a:bodyPr anchor="ctr">
            <a:normAutofit/>
          </a:bodyPr>
          <a:lstStyle/>
          <a:p>
            <a:r>
              <a:rPr lang="en-GB" sz="4000" b="1" i="0" dirty="0">
                <a:effectLst/>
                <a:highlight>
                  <a:srgbClr val="FFFFFF"/>
                </a:highlight>
                <a:latin typeface="Söhne"/>
              </a:rPr>
              <a:t>Ethics Training</a:t>
            </a:r>
          </a:p>
          <a:p>
            <a:r>
              <a:rPr lang="en-GB" sz="4000" b="1" i="0" dirty="0">
                <a:effectLst/>
                <a:highlight>
                  <a:srgbClr val="FFFFFF"/>
                </a:highlight>
                <a:latin typeface="Söhne"/>
              </a:rPr>
              <a:t>Strong Corporate Governance</a:t>
            </a:r>
            <a:endParaRPr lang="en-GB" sz="4000" b="1" dirty="0">
              <a:highlight>
                <a:srgbClr val="FFFFFF"/>
              </a:highlight>
              <a:latin typeface="Söhne"/>
            </a:endParaRPr>
          </a:p>
          <a:p>
            <a:r>
              <a:rPr lang="en-GB" sz="4000" b="1" i="0" dirty="0">
                <a:effectLst/>
                <a:highlight>
                  <a:srgbClr val="FFFFFF"/>
                </a:highlight>
                <a:latin typeface="Söhne"/>
              </a:rPr>
              <a:t>Whistleblower Protection</a:t>
            </a:r>
          </a:p>
          <a:p>
            <a:r>
              <a:rPr lang="en-GB" sz="4000" b="1" i="0" dirty="0">
                <a:effectLst/>
                <a:highlight>
                  <a:srgbClr val="FFFFFF"/>
                </a:highlight>
                <a:latin typeface="Söhne"/>
              </a:rPr>
              <a:t>Professional Support Networks</a:t>
            </a:r>
            <a:endParaRPr lang="en-GB" sz="4000" dirty="0"/>
          </a:p>
        </p:txBody>
      </p:sp>
      <p:pic>
        <p:nvPicPr>
          <p:cNvPr id="20" name="Picture 19" descr="Person holding a puzzle piece">
            <a:extLst>
              <a:ext uri="{FF2B5EF4-FFF2-40B4-BE49-F238E27FC236}">
                <a16:creationId xmlns:a16="http://schemas.microsoft.com/office/drawing/2014/main" id="{B1BBDC64-A150-E323-9F48-65743FDCAC1C}"/>
              </a:ext>
            </a:extLst>
          </p:cNvPr>
          <p:cNvPicPr>
            <a:picLocks noChangeAspect="1"/>
          </p:cNvPicPr>
          <p:nvPr/>
        </p:nvPicPr>
        <p:blipFill rotWithShape="1">
          <a:blip r:embed="rId2"/>
          <a:srcRect l="20018" r="19692" b="-1"/>
          <a:stretch/>
        </p:blipFill>
        <p:spPr>
          <a:xfrm>
            <a:off x="6096000" y="1"/>
            <a:ext cx="6102825" cy="6858000"/>
          </a:xfrm>
          <a:prstGeom prst="rect">
            <a:avLst/>
          </a:prstGeom>
        </p:spPr>
      </p:pic>
    </p:spTree>
    <p:extLst>
      <p:ext uri="{BB962C8B-B14F-4D97-AF65-F5344CB8AC3E}">
        <p14:creationId xmlns:p14="http://schemas.microsoft.com/office/powerpoint/2010/main" val="242175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C9AF9-6111-20BE-B8DA-6F2B467051D4}"/>
              </a:ext>
            </a:extLst>
          </p:cNvPr>
          <p:cNvSpPr>
            <a:spLocks noGrp="1"/>
          </p:cNvSpPr>
          <p:nvPr>
            <p:ph type="title"/>
          </p:nvPr>
        </p:nvSpPr>
        <p:spPr>
          <a:xfrm>
            <a:off x="857693" y="350196"/>
            <a:ext cx="10465304" cy="1475429"/>
          </a:xfrm>
        </p:spPr>
        <p:txBody>
          <a:bodyPr anchor="ctr">
            <a:noAutofit/>
          </a:bodyPr>
          <a:lstStyle/>
          <a:p>
            <a:pPr algn="ctr"/>
            <a:r>
              <a:rPr lang="en-US" sz="4000" b="1" i="0" dirty="0">
                <a:effectLst/>
                <a:highlight>
                  <a:srgbClr val="FFFFFF"/>
                </a:highlight>
                <a:latin typeface="Aptos Black" panose="020B0004020202020204" pitchFamily="34" charset="0"/>
              </a:rPr>
              <a:t>Are there Consequences for Unethical Conducts?</a:t>
            </a:r>
          </a:p>
        </p:txBody>
      </p:sp>
      <p:pic>
        <p:nvPicPr>
          <p:cNvPr id="9" name="Content Placeholder 8">
            <a:extLst>
              <a:ext uri="{FF2B5EF4-FFF2-40B4-BE49-F238E27FC236}">
                <a16:creationId xmlns:a16="http://schemas.microsoft.com/office/drawing/2014/main" id="{F4478BFD-CDFF-2A0F-6DAC-3F238BBC4223}"/>
              </a:ext>
            </a:extLst>
          </p:cNvPr>
          <p:cNvPicPr>
            <a:picLocks noGrp="1" noChangeAspect="1"/>
          </p:cNvPicPr>
          <p:nvPr>
            <p:ph idx="1"/>
          </p:nvPr>
        </p:nvPicPr>
        <p:blipFill>
          <a:blip r:embed="rId2"/>
          <a:stretch>
            <a:fillRect/>
          </a:stretch>
        </p:blipFill>
        <p:spPr>
          <a:xfrm>
            <a:off x="1233377" y="1825624"/>
            <a:ext cx="10089620" cy="4682179"/>
          </a:xfrm>
          <a:prstGeom prst="rect">
            <a:avLst/>
          </a:prstGeom>
        </p:spPr>
      </p:pic>
    </p:spTree>
    <p:extLst>
      <p:ext uri="{BB962C8B-B14F-4D97-AF65-F5344CB8AC3E}">
        <p14:creationId xmlns:p14="http://schemas.microsoft.com/office/powerpoint/2010/main" val="232055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D6F5EE"/>
          </a:solidFill>
          <a:ln/>
        </p:spPr>
        <p:txBody>
          <a:bodyPr/>
          <a:lstStyle/>
          <a:p>
            <a:pPr defTabSz="761970"/>
            <a:endParaRPr lang="en-GB" sz="1500">
              <a:solidFill>
                <a:prstClr val="black"/>
              </a:solidFill>
              <a:latin typeface="Calibri" panose="020F0502020204030204"/>
            </a:endParaRPr>
          </a:p>
        </p:txBody>
      </p:sp>
      <p:sp>
        <p:nvSpPr>
          <p:cNvPr id="3" name="Shape 1"/>
          <p:cNvSpPr/>
          <p:nvPr/>
        </p:nvSpPr>
        <p:spPr>
          <a:xfrm>
            <a:off x="154112" y="0"/>
            <a:ext cx="12192000" cy="6858000"/>
          </a:xfrm>
          <a:prstGeom prst="rect">
            <a:avLst/>
          </a:prstGeom>
          <a:solidFill>
            <a:srgbClr val="FFFFFF"/>
          </a:solidFill>
          <a:ln/>
        </p:spPr>
        <p:txBody>
          <a:bodyPr/>
          <a:lstStyle/>
          <a:p>
            <a:pPr defTabSz="761970"/>
            <a:endParaRPr lang="en-GB" sz="1500">
              <a:solidFill>
                <a:prstClr val="black"/>
              </a:solidFill>
              <a:latin typeface="Calibri" panose="020F0502020204030204"/>
            </a:endParaRPr>
          </a:p>
        </p:txBody>
      </p:sp>
      <p:pic>
        <p:nvPicPr>
          <p:cNvPr id="4" name="Image 0" descr="preencoded.png"/>
          <p:cNvPicPr>
            <a:picLocks noChangeAspect="1"/>
          </p:cNvPicPr>
          <p:nvPr/>
        </p:nvPicPr>
        <p:blipFill>
          <a:blip r:embed="rId3"/>
          <a:stretch>
            <a:fillRect/>
          </a:stretch>
        </p:blipFill>
        <p:spPr>
          <a:xfrm>
            <a:off x="-6350" y="0"/>
            <a:ext cx="4572000" cy="6858000"/>
          </a:xfrm>
          <a:prstGeom prst="rect">
            <a:avLst/>
          </a:prstGeom>
        </p:spPr>
      </p:pic>
      <p:sp>
        <p:nvSpPr>
          <p:cNvPr id="5" name="Text 2"/>
          <p:cNvSpPr/>
          <p:nvPr/>
        </p:nvSpPr>
        <p:spPr>
          <a:xfrm>
            <a:off x="4719762" y="241731"/>
            <a:ext cx="7318126" cy="1453505"/>
          </a:xfrm>
          <a:prstGeom prst="rect">
            <a:avLst/>
          </a:prstGeom>
          <a:noFill/>
          <a:ln/>
        </p:spPr>
        <p:txBody>
          <a:bodyPr wrap="square" rtlCol="0" anchor="t"/>
          <a:lstStyle/>
          <a:p>
            <a:pPr defTabSz="761970">
              <a:lnSpc>
                <a:spcPts val="4556"/>
              </a:lnSpc>
            </a:pPr>
            <a:r>
              <a:rPr lang="en-US" sz="3600" b="1" dirty="0">
                <a:solidFill>
                  <a:srgbClr val="0D0D0D"/>
                </a:solidFill>
                <a:highlight>
                  <a:srgbClr val="FFFFFF"/>
                </a:highlight>
                <a:latin typeface="Aptos Black" panose="020B0004020202020204" pitchFamily="34" charset="0"/>
                <a:ea typeface="+mj-ea"/>
                <a:cs typeface="+mj-cs"/>
              </a:rPr>
              <a:t>Upholding Ethical Standards in the Accounting Profession</a:t>
            </a:r>
          </a:p>
        </p:txBody>
      </p:sp>
      <p:sp>
        <p:nvSpPr>
          <p:cNvPr id="6" name="Text 3"/>
          <p:cNvSpPr/>
          <p:nvPr/>
        </p:nvSpPr>
        <p:spPr>
          <a:xfrm>
            <a:off x="4642706" y="1936967"/>
            <a:ext cx="7626350" cy="4677166"/>
          </a:xfrm>
          <a:prstGeom prst="rect">
            <a:avLst/>
          </a:prstGeom>
          <a:noFill/>
          <a:ln/>
        </p:spPr>
        <p:txBody>
          <a:bodyPr wrap="square" rtlCol="0" anchor="t"/>
          <a:lstStyle/>
          <a:p>
            <a:pPr defTabSz="761970">
              <a:lnSpc>
                <a:spcPct val="150000"/>
              </a:lnSpc>
            </a:pPr>
            <a:r>
              <a:rPr lang="en-US" sz="2400" kern="100" dirty="0">
                <a:highlight>
                  <a:srgbClr val="FFFFFF"/>
                </a:highlight>
                <a:cs typeface="Times New Roman" panose="02020603050405020304" pitchFamily="18" charset="0"/>
              </a:rPr>
              <a:t>Accountants play a vital role in maintaining the integrity of the financial system. By embracing ethical decision-making, fostering a culture of transparency, and upholding the highest professional standards, accountants can ensure the public’s trust and contribute to the long-term success of the organizations they serve.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person with a red question mark&#10;&#10;Description automatically generated">
            <a:extLst>
              <a:ext uri="{FF2B5EF4-FFF2-40B4-BE49-F238E27FC236}">
                <a16:creationId xmlns:a16="http://schemas.microsoft.com/office/drawing/2014/main" id="{84B1D1E9-2373-C762-2F28-117AAB58B5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0467" y="643467"/>
            <a:ext cx="5571065" cy="5571065"/>
          </a:xfrm>
          <a:prstGeom prst="rect">
            <a:avLst/>
          </a:prstGeom>
        </p:spPr>
      </p:pic>
    </p:spTree>
    <p:extLst>
      <p:ext uri="{BB962C8B-B14F-4D97-AF65-F5344CB8AC3E}">
        <p14:creationId xmlns:p14="http://schemas.microsoft.com/office/powerpoint/2010/main" val="1510906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hank you text and stars">
            <a:extLst>
              <a:ext uri="{FF2B5EF4-FFF2-40B4-BE49-F238E27FC236}">
                <a16:creationId xmlns:a16="http://schemas.microsoft.com/office/drawing/2014/main" id="{C8A442BC-9F50-DB73-8A3C-AA20502A86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
            <a:ext cx="12191979" cy="6858000"/>
          </a:xfrm>
          <a:prstGeom prst="rect">
            <a:avLst/>
          </a:prstGeom>
        </p:spPr>
      </p:pic>
    </p:spTree>
    <p:extLst>
      <p:ext uri="{BB962C8B-B14F-4D97-AF65-F5344CB8AC3E}">
        <p14:creationId xmlns:p14="http://schemas.microsoft.com/office/powerpoint/2010/main" val="289386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048EC8-35E6-1921-D094-10924231BE05}"/>
              </a:ext>
            </a:extLst>
          </p:cNvPr>
          <p:cNvSpPr txBox="1"/>
          <p:nvPr/>
        </p:nvSpPr>
        <p:spPr>
          <a:xfrm>
            <a:off x="2054832" y="626723"/>
            <a:ext cx="7745002" cy="646331"/>
          </a:xfrm>
          <a:prstGeom prst="rect">
            <a:avLst/>
          </a:prstGeom>
          <a:noFill/>
        </p:spPr>
        <p:txBody>
          <a:bodyPr wrap="square" rtlCol="0">
            <a:spAutoFit/>
          </a:bodyPr>
          <a:lstStyle/>
          <a:p>
            <a:pPr algn="ctr"/>
            <a:r>
              <a:rPr lang="en-US" sz="3600" b="1" dirty="0"/>
              <a:t>CONTENTS OF THE PRESENTATION</a:t>
            </a:r>
          </a:p>
        </p:txBody>
      </p:sp>
      <p:sp>
        <p:nvSpPr>
          <p:cNvPr id="4" name="TextBox 3">
            <a:extLst>
              <a:ext uri="{FF2B5EF4-FFF2-40B4-BE49-F238E27FC236}">
                <a16:creationId xmlns:a16="http://schemas.microsoft.com/office/drawing/2014/main" id="{5773356F-0627-9FBA-6A33-DF046658A43B}"/>
              </a:ext>
            </a:extLst>
          </p:cNvPr>
          <p:cNvSpPr txBox="1"/>
          <p:nvPr/>
        </p:nvSpPr>
        <p:spPr>
          <a:xfrm>
            <a:off x="719191" y="1448656"/>
            <a:ext cx="10479640" cy="5078313"/>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latin typeface="Aptos Black" panose="020B0004020202020204" pitchFamily="34" charset="0"/>
              </a:rPr>
              <a:t>Introduction</a:t>
            </a:r>
          </a:p>
          <a:p>
            <a:pPr marL="285750" indent="-285750">
              <a:buFont typeface="Wingdings" panose="05000000000000000000" pitchFamily="2" charset="2"/>
              <a:buChar char="Ø"/>
            </a:pPr>
            <a:r>
              <a:rPr lang="en-US" sz="3600" dirty="0">
                <a:latin typeface="Aptos Black" panose="020B0004020202020204" pitchFamily="34" charset="0"/>
              </a:rPr>
              <a:t>The Nature of the Ethical dilemma</a:t>
            </a:r>
          </a:p>
          <a:p>
            <a:pPr marL="285750" indent="-285750">
              <a:buFont typeface="Wingdings" panose="05000000000000000000" pitchFamily="2" charset="2"/>
              <a:buChar char="Ø"/>
            </a:pPr>
            <a:r>
              <a:rPr lang="en-US" sz="3600" dirty="0">
                <a:latin typeface="Aptos Black" panose="020B0004020202020204" pitchFamily="34" charset="0"/>
              </a:rPr>
              <a:t>Professional Standards vs. Business Pressures</a:t>
            </a:r>
          </a:p>
          <a:p>
            <a:pPr marL="285750" indent="-285750">
              <a:buFont typeface="Wingdings" panose="05000000000000000000" pitchFamily="2" charset="2"/>
              <a:buChar char="Ø"/>
            </a:pPr>
            <a:r>
              <a:rPr lang="en-GB" sz="3600" dirty="0">
                <a:latin typeface="Aptos Black" panose="020B0004020202020204" pitchFamily="34" charset="0"/>
              </a:rPr>
              <a:t>Real-World Implications</a:t>
            </a:r>
            <a:endParaRPr lang="en-US" sz="3600" dirty="0">
              <a:latin typeface="Aptos Black" panose="020B0004020202020204" pitchFamily="34" charset="0"/>
            </a:endParaRPr>
          </a:p>
          <a:p>
            <a:pPr marL="285750" indent="-285750">
              <a:buFont typeface="Wingdings" panose="05000000000000000000" pitchFamily="2" charset="2"/>
              <a:buChar char="Ø"/>
            </a:pPr>
            <a:r>
              <a:rPr lang="en-US" sz="3600" dirty="0">
                <a:latin typeface="Aptos Black" panose="020B0004020202020204" pitchFamily="34" charset="0"/>
              </a:rPr>
              <a:t>Strategies for Addressing Ethical Dilemmas</a:t>
            </a:r>
          </a:p>
          <a:p>
            <a:pPr marL="285750" indent="-285750">
              <a:buFont typeface="Wingdings" panose="05000000000000000000" pitchFamily="2" charset="2"/>
              <a:buChar char="Ø"/>
            </a:pPr>
            <a:r>
              <a:rPr lang="en-GB" sz="3600" dirty="0">
                <a:latin typeface="Aptos Black" panose="020B0004020202020204" pitchFamily="34" charset="0"/>
              </a:rPr>
              <a:t>Conclusion</a:t>
            </a:r>
            <a:endParaRPr lang="en-US" sz="3600" dirty="0">
              <a:latin typeface="Aptos Black" panose="020B0004020202020204" pitchFamily="34" charset="0"/>
            </a:endParaRPr>
          </a:p>
          <a:p>
            <a:pPr marL="285750" indent="-285750">
              <a:buFont typeface="Wingdings" panose="05000000000000000000" pitchFamily="2" charset="2"/>
              <a:buChar char="Ø"/>
            </a:pPr>
            <a:r>
              <a:rPr lang="en-GB" sz="3600" dirty="0">
                <a:latin typeface="Aptos Black" panose="020B0004020202020204" pitchFamily="34" charset="0"/>
              </a:rPr>
              <a:t>Q&amp;A</a:t>
            </a:r>
            <a:endParaRPr lang="en-US" sz="3600" dirty="0">
              <a:latin typeface="Aptos Black" panose="020B0004020202020204" pitchFamily="34" charset="0"/>
            </a:endParaRPr>
          </a:p>
          <a:p>
            <a:pPr marL="285750" indent="-285750">
              <a:buFont typeface="Wingdings" panose="05000000000000000000" pitchFamily="2" charset="2"/>
              <a:buChar char="Ø"/>
            </a:pPr>
            <a:endParaRPr lang="en-GB" sz="3600" dirty="0">
              <a:latin typeface="Aptos Black" panose="020B0004020202020204" pitchFamily="34" charset="0"/>
            </a:endParaRPr>
          </a:p>
        </p:txBody>
      </p:sp>
    </p:spTree>
    <p:extLst>
      <p:ext uri="{BB962C8B-B14F-4D97-AF65-F5344CB8AC3E}">
        <p14:creationId xmlns:p14="http://schemas.microsoft.com/office/powerpoint/2010/main" val="236603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DE84A62-5B8D-5F34-4FCB-EC0445455607}"/>
              </a:ext>
            </a:extLst>
          </p:cNvPr>
          <p:cNvPicPr>
            <a:picLocks noChangeAspect="1"/>
          </p:cNvPicPr>
          <p:nvPr/>
        </p:nvPicPr>
        <p:blipFill>
          <a:blip r:embed="rId2"/>
          <a:stretch>
            <a:fillRect/>
          </a:stretch>
        </p:blipFill>
        <p:spPr>
          <a:xfrm>
            <a:off x="6934199" y="0"/>
            <a:ext cx="5257802" cy="750816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2" name="Arc 3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4567C-1AE4-F595-5F84-71D7D1B56742}"/>
              </a:ext>
            </a:extLst>
          </p:cNvPr>
          <p:cNvSpPr>
            <a:spLocks noGrp="1"/>
          </p:cNvSpPr>
          <p:nvPr>
            <p:ph type="title"/>
          </p:nvPr>
        </p:nvSpPr>
        <p:spPr>
          <a:xfrm>
            <a:off x="838199" y="304833"/>
            <a:ext cx="5257800" cy="979438"/>
          </a:xfrm>
        </p:spPr>
        <p:txBody>
          <a:bodyPr>
            <a:normAutofit/>
          </a:bodyPr>
          <a:lstStyle/>
          <a:p>
            <a:r>
              <a:rPr lang="en-US" dirty="0">
                <a:latin typeface="Aptos Black" panose="020B0004020202020204" pitchFamily="34" charset="0"/>
              </a:rPr>
              <a:t>INTRODUCTION</a:t>
            </a:r>
            <a:endParaRPr lang="en-GB" dirty="0">
              <a:latin typeface="Aptos Black" panose="020B0004020202020204" pitchFamily="34" charset="0"/>
            </a:endParaRPr>
          </a:p>
        </p:txBody>
      </p:sp>
      <p:sp>
        <p:nvSpPr>
          <p:cNvPr id="3" name="Content Placeholder 2">
            <a:extLst>
              <a:ext uri="{FF2B5EF4-FFF2-40B4-BE49-F238E27FC236}">
                <a16:creationId xmlns:a16="http://schemas.microsoft.com/office/drawing/2014/main" id="{12EA13A5-4BC9-9EF1-824C-05D6F5DF2B06}"/>
              </a:ext>
            </a:extLst>
          </p:cNvPr>
          <p:cNvSpPr>
            <a:spLocks noGrp="1"/>
          </p:cNvSpPr>
          <p:nvPr>
            <p:ph idx="1"/>
          </p:nvPr>
        </p:nvSpPr>
        <p:spPr>
          <a:xfrm>
            <a:off x="-1" y="1130157"/>
            <a:ext cx="6934199" cy="5578867"/>
          </a:xfrm>
          <a:solidFill>
            <a:schemeClr val="bg1"/>
          </a:solidFill>
        </p:spPr>
        <p:txBody>
          <a:bodyPr numCol="1">
            <a:noAutofit/>
          </a:bodyPr>
          <a:lstStyle/>
          <a:p>
            <a:pPr marL="0" indent="0">
              <a:buNone/>
            </a:pPr>
            <a:r>
              <a:rPr lang="en-GB" sz="3400" kern="100" dirty="0">
                <a:effectLst/>
                <a:highlight>
                  <a:srgbClr val="FFFFFF"/>
                </a:highlight>
                <a:latin typeface="Arial" panose="020B0604020202020204" pitchFamily="34" charset="0"/>
                <a:ea typeface="Aptos" panose="020B0004020202020204" pitchFamily="34" charset="0"/>
                <a:cs typeface="Times New Roman" panose="02020603050405020304" pitchFamily="18" charset="0"/>
              </a:rPr>
              <a:t>Modern-day accountants encounter various ethical dilemmas as they navigate between their professional standards' requirements and the business environment's practical aspects. These dilemmas </a:t>
            </a:r>
            <a:r>
              <a:rPr lang="en-GB" sz="3400" kern="100" dirty="0">
                <a:highlight>
                  <a:srgbClr val="FFFFFF"/>
                </a:highlight>
                <a:latin typeface="Arial" panose="020B0604020202020204" pitchFamily="34" charset="0"/>
                <a:ea typeface="Aptos" panose="020B0004020202020204" pitchFamily="34" charset="0"/>
                <a:cs typeface="Times New Roman" panose="02020603050405020304" pitchFamily="18" charset="0"/>
              </a:rPr>
              <a:t>most times</a:t>
            </a:r>
            <a:r>
              <a:rPr lang="en-GB" sz="3400" kern="100" dirty="0">
                <a:effectLst/>
                <a:highlight>
                  <a:srgbClr val="FFFFFF"/>
                </a:highlight>
                <a:latin typeface="Arial" panose="020B0604020202020204" pitchFamily="34" charset="0"/>
                <a:ea typeface="Aptos" panose="020B0004020202020204" pitchFamily="34" charset="0"/>
                <a:cs typeface="Times New Roman" panose="02020603050405020304" pitchFamily="18" charset="0"/>
              </a:rPr>
              <a:t> test their integrity, objectivity, and dedication to public interest, with far-reaching consequences for individuals, the profession, organizations, and society.</a:t>
            </a:r>
            <a:endParaRPr lang="en-GB" sz="3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3400" dirty="0"/>
          </a:p>
          <a:p>
            <a:pPr marL="0" indent="0">
              <a:buNone/>
            </a:pPr>
            <a:endParaRPr lang="en-GB" sz="3400" dirty="0"/>
          </a:p>
          <a:p>
            <a:endParaRPr lang="en-GB" sz="3400" dirty="0"/>
          </a:p>
        </p:txBody>
      </p:sp>
    </p:spTree>
    <p:extLst>
      <p:ext uri="{BB962C8B-B14F-4D97-AF65-F5344CB8AC3E}">
        <p14:creationId xmlns:p14="http://schemas.microsoft.com/office/powerpoint/2010/main" val="300009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Arc 3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4567C-1AE4-F595-5F84-71D7D1B56742}"/>
              </a:ext>
            </a:extLst>
          </p:cNvPr>
          <p:cNvSpPr>
            <a:spLocks noGrp="1"/>
          </p:cNvSpPr>
          <p:nvPr>
            <p:ph type="title"/>
          </p:nvPr>
        </p:nvSpPr>
        <p:spPr>
          <a:xfrm>
            <a:off x="838199" y="304833"/>
            <a:ext cx="5257800" cy="979438"/>
          </a:xfrm>
        </p:spPr>
        <p:txBody>
          <a:bodyPr>
            <a:normAutofit/>
          </a:bodyPr>
          <a:lstStyle/>
          <a:p>
            <a:r>
              <a:rPr lang="en-US" dirty="0">
                <a:latin typeface="Aptos Black" panose="020B0004020202020204" pitchFamily="34" charset="0"/>
              </a:rPr>
              <a:t>INTRODUCTION</a:t>
            </a:r>
            <a:endParaRPr lang="en-GB" dirty="0">
              <a:latin typeface="Aptos Black" panose="020B0004020202020204" pitchFamily="34" charset="0"/>
            </a:endParaRPr>
          </a:p>
        </p:txBody>
      </p:sp>
      <p:pic>
        <p:nvPicPr>
          <p:cNvPr id="7" name="Content Placeholder 6">
            <a:extLst>
              <a:ext uri="{FF2B5EF4-FFF2-40B4-BE49-F238E27FC236}">
                <a16:creationId xmlns:a16="http://schemas.microsoft.com/office/drawing/2014/main" id="{C1DBCC15-16AB-1A96-5BCC-DC971235FF37}"/>
              </a:ext>
            </a:extLst>
          </p:cNvPr>
          <p:cNvPicPr>
            <a:picLocks noGrp="1" noChangeAspect="1"/>
          </p:cNvPicPr>
          <p:nvPr>
            <p:ph idx="1"/>
          </p:nvPr>
        </p:nvPicPr>
        <p:blipFill>
          <a:blip r:embed="rId2"/>
          <a:stretch>
            <a:fillRect/>
          </a:stretch>
        </p:blipFill>
        <p:spPr>
          <a:xfrm>
            <a:off x="946298" y="1284271"/>
            <a:ext cx="10164725" cy="5268896"/>
          </a:xfrm>
          <a:prstGeom prst="rect">
            <a:avLst/>
          </a:prstGeom>
        </p:spPr>
      </p:pic>
    </p:spTree>
    <p:extLst>
      <p:ext uri="{BB962C8B-B14F-4D97-AF65-F5344CB8AC3E}">
        <p14:creationId xmlns:p14="http://schemas.microsoft.com/office/powerpoint/2010/main" val="216103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48AA-0CE1-B881-6EDC-36BE6E9D3C06}"/>
              </a:ext>
            </a:extLst>
          </p:cNvPr>
          <p:cNvSpPr>
            <a:spLocks noGrp="1"/>
          </p:cNvSpPr>
          <p:nvPr>
            <p:ph type="title"/>
          </p:nvPr>
        </p:nvSpPr>
        <p:spPr>
          <a:xfrm>
            <a:off x="951216" y="0"/>
            <a:ext cx="10515600" cy="1247918"/>
          </a:xfrm>
        </p:spPr>
        <p:txBody>
          <a:bodyPr>
            <a:normAutofit/>
          </a:bodyPr>
          <a:lstStyle/>
          <a:p>
            <a:r>
              <a:rPr lang="en-US" sz="4400" dirty="0">
                <a:latin typeface="Aptos Black" panose="020B0004020202020204" pitchFamily="34" charset="0"/>
              </a:rPr>
              <a:t>The Nature of the Ethical Dilemma</a:t>
            </a:r>
            <a:endParaRPr lang="en-GB" dirty="0"/>
          </a:p>
        </p:txBody>
      </p:sp>
      <p:graphicFrame>
        <p:nvGraphicFramePr>
          <p:cNvPr id="5" name="Content Placeholder 2">
            <a:extLst>
              <a:ext uri="{FF2B5EF4-FFF2-40B4-BE49-F238E27FC236}">
                <a16:creationId xmlns:a16="http://schemas.microsoft.com/office/drawing/2014/main" id="{BA379C11-CEB0-7C13-7BD7-67293787C660}"/>
              </a:ext>
            </a:extLst>
          </p:cNvPr>
          <p:cNvGraphicFramePr>
            <a:graphicFrameLocks noGrp="1"/>
          </p:cNvGraphicFramePr>
          <p:nvPr>
            <p:ph idx="1"/>
            <p:extLst>
              <p:ext uri="{D42A27DB-BD31-4B8C-83A1-F6EECF244321}">
                <p14:modId xmlns:p14="http://schemas.microsoft.com/office/powerpoint/2010/main" val="318785618"/>
              </p:ext>
            </p:extLst>
          </p:nvPr>
        </p:nvGraphicFramePr>
        <p:xfrm>
          <a:off x="0" y="2876764"/>
          <a:ext cx="12192000" cy="427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29A8F90-605B-74AD-31DD-B5837ECEE1BD}"/>
              </a:ext>
            </a:extLst>
          </p:cNvPr>
          <p:cNvSpPr txBox="1"/>
          <p:nvPr/>
        </p:nvSpPr>
        <p:spPr>
          <a:xfrm>
            <a:off x="41096" y="1247918"/>
            <a:ext cx="12109807" cy="1569660"/>
          </a:xfrm>
          <a:prstGeom prst="rect">
            <a:avLst/>
          </a:prstGeom>
          <a:noFill/>
        </p:spPr>
        <p:txBody>
          <a:bodyPr wrap="square" rtlCol="0">
            <a:spAutoFit/>
          </a:bodyPr>
          <a:lstStyle/>
          <a:p>
            <a:r>
              <a:rPr lang="en-US" sz="2400" b="1" kern="100" dirty="0">
                <a:highlight>
                  <a:srgbClr val="FFFFFF"/>
                </a:highlight>
                <a:cs typeface="Times New Roman" panose="02020603050405020304" pitchFamily="18" charset="0"/>
              </a:rPr>
              <a:t>Meaning of Ethical Dilemma: </a:t>
            </a:r>
            <a:r>
              <a:rPr lang="en-US" sz="2400" kern="100" dirty="0">
                <a:highlight>
                  <a:srgbClr val="FFFFFF"/>
                </a:highlight>
                <a:cs typeface="Times New Roman" panose="02020603050405020304" pitchFamily="18" charset="0"/>
              </a:rPr>
              <a:t>This is a situation where an individual faces a conflict between moral principles, making it challenging to determine the right course of action. An ethical dilemma usually involve making a choice where all options are right (or none is wrong). These conflicts often involve:</a:t>
            </a:r>
          </a:p>
        </p:txBody>
      </p:sp>
    </p:spTree>
    <p:extLst>
      <p:ext uri="{BB962C8B-B14F-4D97-AF65-F5344CB8AC3E}">
        <p14:creationId xmlns:p14="http://schemas.microsoft.com/office/powerpoint/2010/main" val="169933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9AF9-6111-20BE-B8DA-6F2B467051D4}"/>
              </a:ext>
            </a:extLst>
          </p:cNvPr>
          <p:cNvSpPr>
            <a:spLocks noGrp="1"/>
          </p:cNvSpPr>
          <p:nvPr>
            <p:ph type="title"/>
          </p:nvPr>
        </p:nvSpPr>
        <p:spPr>
          <a:xfrm>
            <a:off x="419529" y="365126"/>
            <a:ext cx="11352942" cy="775305"/>
          </a:xfrm>
        </p:spPr>
        <p:txBody>
          <a:bodyPr>
            <a:normAutofit/>
          </a:bodyPr>
          <a:lstStyle/>
          <a:p>
            <a:r>
              <a:rPr lang="en-US" sz="3600" b="1" i="0" dirty="0">
                <a:solidFill>
                  <a:srgbClr val="0D0D0D"/>
                </a:solidFill>
                <a:effectLst/>
                <a:highlight>
                  <a:srgbClr val="FFFFFF"/>
                </a:highlight>
                <a:latin typeface="Aptos Black" panose="020B0004020202020204" pitchFamily="34" charset="0"/>
              </a:rPr>
              <a:t>Professional Standards vs. Business Pressures (</a:t>
            </a:r>
            <a:r>
              <a:rPr lang="en-US" sz="3600" b="1" i="0" dirty="0" err="1">
                <a:solidFill>
                  <a:srgbClr val="0D0D0D"/>
                </a:solidFill>
                <a:effectLst/>
                <a:highlight>
                  <a:srgbClr val="FFFFFF"/>
                </a:highlight>
                <a:latin typeface="Aptos Black" panose="020B0004020202020204" pitchFamily="34" charset="0"/>
              </a:rPr>
              <a:t>i</a:t>
            </a:r>
            <a:r>
              <a:rPr lang="en-US" sz="3600" b="1" i="0" dirty="0">
                <a:solidFill>
                  <a:srgbClr val="0D0D0D"/>
                </a:solidFill>
                <a:effectLst/>
                <a:highlight>
                  <a:srgbClr val="FFFFFF"/>
                </a:highlight>
                <a:latin typeface="Aptos Black" panose="020B0004020202020204" pitchFamily="34" charset="0"/>
              </a:rPr>
              <a:t>)</a:t>
            </a:r>
            <a:endParaRPr lang="en-GB" sz="3600" dirty="0"/>
          </a:p>
        </p:txBody>
      </p:sp>
      <p:graphicFrame>
        <p:nvGraphicFramePr>
          <p:cNvPr id="5" name="Content Placeholder 2">
            <a:extLst>
              <a:ext uri="{FF2B5EF4-FFF2-40B4-BE49-F238E27FC236}">
                <a16:creationId xmlns:a16="http://schemas.microsoft.com/office/drawing/2014/main" id="{D3BCF683-E889-424C-33DD-C9FCD144A543}"/>
              </a:ext>
            </a:extLst>
          </p:cNvPr>
          <p:cNvGraphicFramePr>
            <a:graphicFrameLocks noGrp="1"/>
          </p:cNvGraphicFramePr>
          <p:nvPr>
            <p:ph idx="1"/>
            <p:extLst>
              <p:ext uri="{D42A27DB-BD31-4B8C-83A1-F6EECF244321}">
                <p14:modId xmlns:p14="http://schemas.microsoft.com/office/powerpoint/2010/main" val="3698745333"/>
              </p:ext>
            </p:extLst>
          </p:nvPr>
        </p:nvGraphicFramePr>
        <p:xfrm>
          <a:off x="139556" y="2389556"/>
          <a:ext cx="11754492" cy="3343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DAD0C79-CF10-3086-7963-54B7F1C02770}"/>
              </a:ext>
            </a:extLst>
          </p:cNvPr>
          <p:cNvSpPr txBox="1"/>
          <p:nvPr/>
        </p:nvSpPr>
        <p:spPr>
          <a:xfrm>
            <a:off x="261134" y="1140431"/>
            <a:ext cx="11511337" cy="1249125"/>
          </a:xfrm>
          <a:prstGeom prst="rect">
            <a:avLst/>
          </a:prstGeom>
          <a:noFill/>
        </p:spPr>
        <p:txBody>
          <a:bodyPr wrap="square" rtlCol="0">
            <a:spAutoFit/>
          </a:bodyPr>
          <a:lstStyle/>
          <a:p>
            <a:pPr lvl="0">
              <a:lnSpc>
                <a:spcPct val="107000"/>
              </a:lnSpc>
              <a:spcAft>
                <a:spcPts val="800"/>
              </a:spcAft>
              <a:tabLst>
                <a:tab pos="457200" algn="l"/>
              </a:tabLst>
            </a:pPr>
            <a:r>
              <a:rPr lang="en-US" sz="2400" kern="100" dirty="0">
                <a:highlight>
                  <a:srgbClr val="FFFFFF"/>
                </a:highlight>
                <a:latin typeface="Arial" panose="020B0604020202020204" pitchFamily="34" charset="0"/>
                <a:cs typeface="Times New Roman" panose="02020603050405020304" pitchFamily="18" charset="0"/>
              </a:rPr>
              <a:t>Accountants are bound by professional standards set by bodies such as the International Federation of Accountants (IFAC) and national accounting organizations. These standards emphasize principles such as </a:t>
            </a:r>
            <a:endParaRPr lang="en-GB" sz="2400" kern="100" dirty="0">
              <a:highlight>
                <a:srgbClr val="FFFFFF"/>
              </a:highlight>
              <a:latin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EF2B6EC-AA53-5D84-CB43-52C66BA00751}"/>
              </a:ext>
            </a:extLst>
          </p:cNvPr>
          <p:cNvSpPr txBox="1"/>
          <p:nvPr/>
        </p:nvSpPr>
        <p:spPr>
          <a:xfrm>
            <a:off x="139556" y="5917915"/>
            <a:ext cx="12052443" cy="954107"/>
          </a:xfrm>
          <a:prstGeom prst="rect">
            <a:avLst/>
          </a:prstGeom>
          <a:noFill/>
        </p:spPr>
        <p:txBody>
          <a:bodyPr wrap="square" rtlCol="0">
            <a:spAutoFit/>
          </a:bodyPr>
          <a:lstStyle/>
          <a:p>
            <a:r>
              <a:rPr lang="en-US" sz="2800" b="1" kern="100" dirty="0">
                <a:effectLst/>
                <a:latin typeface="Aptos" panose="020B0004020202020204" pitchFamily="34" charset="0"/>
                <a:ea typeface="Aptos" panose="020B0004020202020204" pitchFamily="34" charset="0"/>
                <a:cs typeface="Times New Roman" panose="02020603050405020304" pitchFamily="18" charset="0"/>
              </a:rPr>
              <a:t>However, real-world business pressures can make adherence to these standards challenging.</a:t>
            </a:r>
            <a:endParaRPr lang="en-GB"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83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9AF9-6111-20BE-B8DA-6F2B467051D4}"/>
              </a:ext>
            </a:extLst>
          </p:cNvPr>
          <p:cNvSpPr>
            <a:spLocks noGrp="1"/>
          </p:cNvSpPr>
          <p:nvPr>
            <p:ph type="title"/>
          </p:nvPr>
        </p:nvSpPr>
        <p:spPr>
          <a:xfrm>
            <a:off x="626724" y="365126"/>
            <a:ext cx="11024170" cy="775305"/>
          </a:xfrm>
        </p:spPr>
        <p:txBody>
          <a:bodyPr>
            <a:normAutofit/>
          </a:bodyPr>
          <a:lstStyle/>
          <a:p>
            <a:pPr algn="ctr"/>
            <a:r>
              <a:rPr lang="en-US" sz="3600" b="1" i="0" dirty="0">
                <a:solidFill>
                  <a:srgbClr val="0D0D0D"/>
                </a:solidFill>
                <a:effectLst/>
                <a:highlight>
                  <a:srgbClr val="FFFFFF"/>
                </a:highlight>
                <a:latin typeface="Aptos Black" panose="020B0004020202020204" pitchFamily="34" charset="0"/>
              </a:rPr>
              <a:t>Business Pressures </a:t>
            </a:r>
            <a:endParaRPr lang="en-GB" sz="3600" dirty="0"/>
          </a:p>
        </p:txBody>
      </p:sp>
      <p:sp>
        <p:nvSpPr>
          <p:cNvPr id="7" name="Content Placeholder 6">
            <a:extLst>
              <a:ext uri="{FF2B5EF4-FFF2-40B4-BE49-F238E27FC236}">
                <a16:creationId xmlns:a16="http://schemas.microsoft.com/office/drawing/2014/main" id="{1723CF0C-102D-FD05-FC7A-73BD2050982B}"/>
              </a:ext>
            </a:extLst>
          </p:cNvPr>
          <p:cNvSpPr>
            <a:spLocks noGrp="1"/>
          </p:cNvSpPr>
          <p:nvPr>
            <p:ph idx="1"/>
          </p:nvPr>
        </p:nvSpPr>
        <p:spPr>
          <a:xfrm>
            <a:off x="184935" y="1140431"/>
            <a:ext cx="12007065" cy="5609690"/>
          </a:xfrm>
          <a:solidFill>
            <a:schemeClr val="bg1"/>
          </a:solidFill>
        </p:spPr>
        <p:txBody>
          <a:bodyPr>
            <a:noAutofit/>
          </a:bodyPr>
          <a:lstStyle/>
          <a:p>
            <a:pPr algn="l">
              <a:buFont typeface="+mj-lt"/>
              <a:buAutoNum type="arabicPeriod"/>
            </a:pPr>
            <a:r>
              <a:rPr lang="en-US" sz="2400" dirty="0">
                <a:latin typeface="Aptos Black" panose="020B0004020202020204" pitchFamily="34" charset="0"/>
              </a:rPr>
              <a:t>Integrity vs. Profitability: </a:t>
            </a:r>
            <a:r>
              <a:rPr lang="en-US" sz="2400" kern="100" dirty="0">
                <a:highlight>
                  <a:srgbClr val="FFFFFF"/>
                </a:highlight>
                <a:cs typeface="Times New Roman" panose="02020603050405020304" pitchFamily="18" charset="0"/>
              </a:rPr>
              <a:t>Companies may pressure accountants to manipulate financial statements, leading to practices like earnings management or fraudulent reporting. This is common among public interest entities – listed companies.</a:t>
            </a:r>
          </a:p>
          <a:p>
            <a:pPr marL="0" indent="0" algn="l">
              <a:buNone/>
            </a:pPr>
            <a:endParaRPr lang="en-US" sz="2400" dirty="0">
              <a:latin typeface="Aptos Black" panose="020B0004020202020204" pitchFamily="34" charset="0"/>
            </a:endParaRPr>
          </a:p>
          <a:p>
            <a:pPr marL="0" indent="0" algn="l">
              <a:buNone/>
            </a:pPr>
            <a:r>
              <a:rPr lang="en-US" sz="2400" dirty="0">
                <a:latin typeface="Aptos Black" panose="020B0004020202020204" pitchFamily="34" charset="0"/>
              </a:rPr>
              <a:t>2. Objectivity vs. Client Relationships: </a:t>
            </a:r>
            <a:r>
              <a:rPr lang="en-US" sz="2400" kern="100" dirty="0">
                <a:highlight>
                  <a:srgbClr val="FFFFFF"/>
                </a:highlight>
                <a:cs typeface="Times New Roman" panose="02020603050405020304" pitchFamily="18" charset="0"/>
              </a:rPr>
              <a:t>Auditors are required to maintain an objective stance, but the need to retain clients can create conflicts of interest. This can result in auditors overlooking discrepancies or inadequacies in financial statements. </a:t>
            </a:r>
          </a:p>
          <a:p>
            <a:pPr marL="0" indent="0" algn="l">
              <a:buNone/>
            </a:pPr>
            <a:endParaRPr lang="en-US" sz="2400" kern="100" dirty="0">
              <a:highlight>
                <a:srgbClr val="FFFFFF"/>
              </a:highlight>
              <a:cs typeface="Times New Roman" panose="02020603050405020304" pitchFamily="18" charset="0"/>
            </a:endParaRPr>
          </a:p>
          <a:p>
            <a:pPr marL="0" indent="0" algn="l">
              <a:buNone/>
            </a:pPr>
            <a:r>
              <a:rPr lang="en-US" sz="2400" dirty="0">
                <a:latin typeface="Aptos Black" panose="020B0004020202020204" pitchFamily="34" charset="0"/>
              </a:rPr>
              <a:t>3. Confidentiality vs. Whistleblowing: </a:t>
            </a:r>
            <a:r>
              <a:rPr lang="en-US" sz="2400" kern="100" dirty="0">
                <a:highlight>
                  <a:srgbClr val="FFFFFF"/>
                </a:highlight>
                <a:cs typeface="Times New Roman" panose="02020603050405020304" pitchFamily="18" charset="0"/>
              </a:rPr>
              <a:t>Accountants who uncover unethical practices face the dilemma of maintaining client confidentiality or blowing the whistle. Whistleblowing can protect the public interest but may result in legal and career repercussions for the accountant. However, some legislations such as the Money Laundering Prevention and Prohibition Act of 2022, contain explicit provisions requiring Accountants to disclose to appropriate government authority if their employer or client is suspected of Money Laundering activities.</a:t>
            </a:r>
          </a:p>
          <a:p>
            <a:pPr marL="0" indent="0">
              <a:buNone/>
            </a:pPr>
            <a:endParaRPr lang="en-GB" dirty="0"/>
          </a:p>
        </p:txBody>
      </p:sp>
    </p:spTree>
    <p:extLst>
      <p:ext uri="{BB962C8B-B14F-4D97-AF65-F5344CB8AC3E}">
        <p14:creationId xmlns:p14="http://schemas.microsoft.com/office/powerpoint/2010/main" val="338257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9AF9-6111-20BE-B8DA-6F2B467051D4}"/>
              </a:ext>
            </a:extLst>
          </p:cNvPr>
          <p:cNvSpPr>
            <a:spLocks noGrp="1"/>
          </p:cNvSpPr>
          <p:nvPr>
            <p:ph type="title"/>
          </p:nvPr>
        </p:nvSpPr>
        <p:spPr>
          <a:xfrm>
            <a:off x="626724" y="365126"/>
            <a:ext cx="11024170" cy="775305"/>
          </a:xfrm>
        </p:spPr>
        <p:txBody>
          <a:bodyPr>
            <a:normAutofit/>
          </a:bodyPr>
          <a:lstStyle/>
          <a:p>
            <a:pPr algn="ctr"/>
            <a:r>
              <a:rPr lang="en-GB" sz="3600" b="1" i="0" dirty="0">
                <a:solidFill>
                  <a:srgbClr val="0D0D0D"/>
                </a:solidFill>
                <a:effectLst/>
                <a:highlight>
                  <a:srgbClr val="FFFFFF"/>
                </a:highlight>
                <a:latin typeface="Aptos Black" panose="020B0004020202020204" pitchFamily="34" charset="0"/>
              </a:rPr>
              <a:t>Real-World Implications</a:t>
            </a:r>
            <a:endParaRPr lang="en-US" sz="3600" b="1" dirty="0">
              <a:solidFill>
                <a:srgbClr val="0D0D0D"/>
              </a:solidFill>
              <a:highlight>
                <a:srgbClr val="FFFFFF"/>
              </a:highlight>
              <a:latin typeface="Aptos Black" panose="020B0004020202020204" pitchFamily="34" charset="0"/>
            </a:endParaRPr>
          </a:p>
        </p:txBody>
      </p:sp>
      <p:graphicFrame>
        <p:nvGraphicFramePr>
          <p:cNvPr id="9" name="Content Placeholder 6">
            <a:extLst>
              <a:ext uri="{FF2B5EF4-FFF2-40B4-BE49-F238E27FC236}">
                <a16:creationId xmlns:a16="http://schemas.microsoft.com/office/drawing/2014/main" id="{3A95C4A4-65A1-507B-B324-3E6D0C639D4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62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2C9AF9-6111-20BE-B8DA-6F2B467051D4}"/>
              </a:ext>
            </a:extLst>
          </p:cNvPr>
          <p:cNvSpPr>
            <a:spLocks noGrp="1"/>
          </p:cNvSpPr>
          <p:nvPr>
            <p:ph type="title"/>
          </p:nvPr>
        </p:nvSpPr>
        <p:spPr>
          <a:xfrm>
            <a:off x="857693" y="350196"/>
            <a:ext cx="10465304" cy="1475429"/>
          </a:xfrm>
        </p:spPr>
        <p:txBody>
          <a:bodyPr anchor="ctr">
            <a:noAutofit/>
          </a:bodyPr>
          <a:lstStyle/>
          <a:p>
            <a:pPr algn="ctr"/>
            <a:r>
              <a:rPr lang="en-US" sz="4000" b="1" i="0" dirty="0">
                <a:effectLst/>
                <a:highlight>
                  <a:srgbClr val="FFFFFF"/>
                </a:highlight>
                <a:latin typeface="Aptos Black" panose="020B0004020202020204" pitchFamily="34" charset="0"/>
              </a:rPr>
              <a:t>Real-World Example – What roles did the Accountants at </a:t>
            </a:r>
            <a:r>
              <a:rPr lang="en-US" sz="4000" b="1" i="0" dirty="0" err="1">
                <a:effectLst/>
                <a:highlight>
                  <a:srgbClr val="FFFFFF"/>
                </a:highlight>
                <a:latin typeface="Aptos Black" panose="020B0004020202020204" pitchFamily="34" charset="0"/>
              </a:rPr>
              <a:t>Eron</a:t>
            </a:r>
            <a:r>
              <a:rPr lang="en-US" sz="4000" b="1" i="0" dirty="0">
                <a:effectLst/>
                <a:highlight>
                  <a:srgbClr val="FFFFFF"/>
                </a:highlight>
                <a:latin typeface="Aptos Black" panose="020B0004020202020204" pitchFamily="34" charset="0"/>
              </a:rPr>
              <a:t> Play?</a:t>
            </a:r>
          </a:p>
        </p:txBody>
      </p:sp>
      <p:pic>
        <p:nvPicPr>
          <p:cNvPr id="6" name="Content Placeholder 5">
            <a:extLst>
              <a:ext uri="{FF2B5EF4-FFF2-40B4-BE49-F238E27FC236}">
                <a16:creationId xmlns:a16="http://schemas.microsoft.com/office/drawing/2014/main" id="{D4FFF6B4-C1A8-2D94-F060-3CC8B12EECCB}"/>
              </a:ext>
            </a:extLst>
          </p:cNvPr>
          <p:cNvPicPr>
            <a:picLocks noGrp="1" noChangeAspect="1"/>
          </p:cNvPicPr>
          <p:nvPr>
            <p:ph idx="1"/>
          </p:nvPr>
        </p:nvPicPr>
        <p:blipFill>
          <a:blip r:embed="rId2"/>
          <a:stretch>
            <a:fillRect/>
          </a:stretch>
        </p:blipFill>
        <p:spPr>
          <a:xfrm>
            <a:off x="869003" y="1825625"/>
            <a:ext cx="10465304" cy="4819724"/>
          </a:xfrm>
          <a:prstGeom prst="rect">
            <a:avLst/>
          </a:prstGeom>
        </p:spPr>
      </p:pic>
    </p:spTree>
    <p:extLst>
      <p:ext uri="{BB962C8B-B14F-4D97-AF65-F5344CB8AC3E}">
        <p14:creationId xmlns:p14="http://schemas.microsoft.com/office/powerpoint/2010/main" val="745640688"/>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D9F769F-CBA4-44CC-9287-BF2680DC9B74}">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325</TotalTime>
  <Words>576</Words>
  <Application>Microsoft Office PowerPoint</Application>
  <PresentationFormat>Widescreen</PresentationFormat>
  <Paragraphs>49</Paragraphs>
  <Slides>14</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Aptos</vt:lpstr>
      <vt:lpstr>Aptos Black</vt:lpstr>
      <vt:lpstr>Aptos Display</vt:lpstr>
      <vt:lpstr>Arial</vt:lpstr>
      <vt:lpstr>Calibri</vt:lpstr>
      <vt:lpstr>Calibri Light</vt:lpstr>
      <vt:lpstr>Söhne</vt:lpstr>
      <vt:lpstr>Times New Roman</vt:lpstr>
      <vt:lpstr>Wingdings</vt:lpstr>
      <vt:lpstr>Office Theme</vt:lpstr>
      <vt:lpstr>1_Office Theme</vt:lpstr>
      <vt:lpstr>2_Office Theme</vt:lpstr>
      <vt:lpstr>Ethical Dilemma Facing Modern-Day Accountants: A Struggle Between Professionalism and Reality</vt:lpstr>
      <vt:lpstr>PowerPoint Presentation</vt:lpstr>
      <vt:lpstr>INTRODUCTION</vt:lpstr>
      <vt:lpstr>INTRODUCTION</vt:lpstr>
      <vt:lpstr>The Nature of the Ethical Dilemma</vt:lpstr>
      <vt:lpstr>Professional Standards vs. Business Pressures (i)</vt:lpstr>
      <vt:lpstr>Business Pressures </vt:lpstr>
      <vt:lpstr>Real-World Implications</vt:lpstr>
      <vt:lpstr>Real-World Example – What roles did the Accountants at Eron Play?</vt:lpstr>
      <vt:lpstr>Strategies for Addressing Ethical Dilemmas</vt:lpstr>
      <vt:lpstr>Are there Consequences for Unethical Conducts?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Dilemma Facing Modern-Day Accountants: A Struggle Between Professionalism and Reality</dc:title>
  <dc:creator>Abibu I. Ayinla</dc:creator>
  <cp:lastModifiedBy>CHIMENKA EZERIBE</cp:lastModifiedBy>
  <cp:revision>7</cp:revision>
  <dcterms:created xsi:type="dcterms:W3CDTF">2024-05-18T11:09:13Z</dcterms:created>
  <dcterms:modified xsi:type="dcterms:W3CDTF">2024-05-19T11:42:37Z</dcterms:modified>
</cp:coreProperties>
</file>